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10287000" cx="18288000"/>
  <p:notesSz cx="6858000" cy="9144000"/>
  <p:embeddedFontLst>
    <p:embeddedFont>
      <p:font typeface="Montserrat"/>
      <p:bold r:id="rId50"/>
      <p:boldItalic r:id="rId51"/>
    </p:embeddedFont>
    <p:embeddedFont>
      <p:font typeface="Sansita"/>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6" roundtripDataSignature="AMtx7mi8u2P2CQSI85d80EDpA4Sl/Qbs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473B42-075E-4D47-B5E4-0316A5F9AF87}">
  <a:tblStyle styleId="{3A473B42-075E-4D47-B5E4-0316A5F9AF8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Italic.fntdata"/><Relationship Id="rId50" Type="http://schemas.openxmlformats.org/officeDocument/2006/relationships/font" Target="fonts/Montserrat-bold.fntdata"/><Relationship Id="rId53" Type="http://schemas.openxmlformats.org/officeDocument/2006/relationships/font" Target="fonts/Sansita-bold.fntdata"/><Relationship Id="rId52" Type="http://schemas.openxmlformats.org/officeDocument/2006/relationships/font" Target="fonts/Sansita-regular.fntdata"/><Relationship Id="rId11" Type="http://schemas.openxmlformats.org/officeDocument/2006/relationships/slide" Target="slides/slide5.xml"/><Relationship Id="rId55" Type="http://schemas.openxmlformats.org/officeDocument/2006/relationships/font" Target="fonts/Sansita-boldItalic.fntdata"/><Relationship Id="rId10" Type="http://schemas.openxmlformats.org/officeDocument/2006/relationships/slide" Target="slides/slide4.xml"/><Relationship Id="rId54" Type="http://schemas.openxmlformats.org/officeDocument/2006/relationships/font" Target="fonts/Sansita-italic.fntdata"/><Relationship Id="rId13" Type="http://schemas.openxmlformats.org/officeDocument/2006/relationships/slide" Target="slides/slide7.xml"/><Relationship Id="rId12" Type="http://schemas.openxmlformats.org/officeDocument/2006/relationships/slide" Target="slides/slide6.xml"/><Relationship Id="rId56"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8" name="Google Shape;208;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09" name="Google Shape;209;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EULex: Climate action refers to efforts taken to combat climate change and its impacts. These efforts involve reducing greenhouse gas emissions (climate mitigation) and/or taking action to prepare for and adjust to both the current effects of climate change and the predicted impacts in the future (climate adaptation).</a:t>
            </a:r>
            <a:endParaRPr/>
          </a:p>
        </p:txBody>
      </p:sp>
      <p:sp>
        <p:nvSpPr>
          <p:cNvPr id="211" name="Google Shape;211;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12" name="Google Shape;212;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54" name="Google Shape;254;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55" name="Google Shape;255;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Sierra Leone's dynamic Youth Climate Activists are at the forefront of an educational revolution! They're fervently campaigning for climate Education be a fundamental part of the curriculum, ensuring that every student learns the critical skills needed to address our planet's challenges.</a:t>
            </a:r>
            <a:endParaRPr/>
          </a:p>
          <a:p>
            <a:pPr indent="0" lvl="0" marL="0" rtl="0" algn="l">
              <a:spcBef>
                <a:spcPts val="0"/>
              </a:spcBef>
              <a:spcAft>
                <a:spcPts val="0"/>
              </a:spcAft>
              <a:buNone/>
            </a:pPr>
            <a:r>
              <a:rPr lang="en-US"/>
              <a:t>These dedicated young leaders are not only raising awareness but also pushing for hands-on environmental initiatives within schools. They're promoting sustainability, conservation, and climate resilience, fostering a new generation of eco-conscious citizens who will safeguard the Earth's futureProtests, rallies, strikes, marches</a:t>
            </a:r>
            <a:endParaRPr/>
          </a:p>
        </p:txBody>
      </p:sp>
      <p:sp>
        <p:nvSpPr>
          <p:cNvPr id="257" name="Google Shape;257;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58" name="Google Shape;258;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78" name="Google Shape;278;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79" name="Google Shape;279;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Sierra Leone's dynamic Youth Climate Activists are at the forefront of an educational revolution! They're fervently campaigning for climate Education be a fundamental part of the curriculum, ensuring that every student learns the critical skills needed to address our planet's challenges.</a:t>
            </a:r>
            <a:endParaRPr/>
          </a:p>
          <a:p>
            <a:pPr indent="0" lvl="0" marL="0" rtl="0" algn="l">
              <a:spcBef>
                <a:spcPts val="0"/>
              </a:spcBef>
              <a:spcAft>
                <a:spcPts val="0"/>
              </a:spcAft>
              <a:buNone/>
            </a:pPr>
            <a:r>
              <a:rPr lang="en-US"/>
              <a:t>These dedicated young leaders are not only raising awareness but also pushing for hands-on environmental initiatives within schools. They're promoting sustainability, conservation, and climate resilience, fostering a new generation of eco-conscious citizens who will safeguard the Earth's futureProtests, rallies, strikes, marches</a:t>
            </a:r>
            <a:endParaRPr/>
          </a:p>
        </p:txBody>
      </p:sp>
      <p:sp>
        <p:nvSpPr>
          <p:cNvPr id="281" name="Google Shape;281;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82" name="Google Shape;282;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5" name="Google Shape;295;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96" name="Google Shape;296;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4 activists in a circle locked on at Barton Moss</a:t>
            </a:r>
            <a:endParaRPr/>
          </a:p>
        </p:txBody>
      </p:sp>
      <p:sp>
        <p:nvSpPr>
          <p:cNvPr id="298" name="Google Shape;298;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9" name="Google Shape;299;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15" name="Google Shape;315;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16" name="Google Shape;316;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4 activists in a circle locked on at Barton Moss</a:t>
            </a:r>
            <a:endParaRPr/>
          </a:p>
        </p:txBody>
      </p:sp>
      <p:sp>
        <p:nvSpPr>
          <p:cNvPr id="318" name="Google Shape;318;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19" name="Google Shape;319;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29" name="Google Shape;329;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30" name="Google Shape;330;p1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4 activists in a circle locked on at Barton Moss</a:t>
            </a:r>
            <a:endParaRPr/>
          </a:p>
        </p:txBody>
      </p:sp>
      <p:sp>
        <p:nvSpPr>
          <p:cNvPr id="332" name="Google Shape;332;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33" name="Google Shape;333;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49" name="Google Shape;349;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50" name="Google Shape;350;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4 activists in a circle locked on at Barton Moss</a:t>
            </a:r>
            <a:endParaRPr/>
          </a:p>
        </p:txBody>
      </p:sp>
      <p:sp>
        <p:nvSpPr>
          <p:cNvPr id="352" name="Google Shape;352;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53" name="Google Shape;353;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64" name="Google Shape;364;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65" name="Google Shape;365;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Youth Verdict took legal action against a new mine from Watarah Coal in the Galilee basin, contesting that the mine would infringe upon the human rights of future generations.</a:t>
            </a:r>
            <a:endParaRPr/>
          </a:p>
        </p:txBody>
      </p:sp>
      <p:sp>
        <p:nvSpPr>
          <p:cNvPr id="367" name="Google Shape;367;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68" name="Google Shape;368;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84" name="Google Shape;384;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85" name="Google Shape;385;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Youth Verdict took legal action against a new mine from Watarah Coal in the Galilee basin, contesting that the mine would infringe upon the human rights of future generations.</a:t>
            </a:r>
            <a:endParaRPr/>
          </a:p>
        </p:txBody>
      </p:sp>
      <p:sp>
        <p:nvSpPr>
          <p:cNvPr id="387" name="Google Shape;387;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88" name="Google Shape;388;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98" name="Google Shape;398;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99" name="Google Shape;399;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Lobbying:</a:t>
            </a:r>
            <a:endParaRPr/>
          </a:p>
          <a:p>
            <a:pPr indent="0" lvl="0" marL="0" rtl="0" algn="l">
              <a:spcBef>
                <a:spcPts val="0"/>
              </a:spcBef>
              <a:spcAft>
                <a:spcPts val="0"/>
              </a:spcAft>
              <a:buNone/>
            </a:pPr>
            <a:r>
              <a:rPr lang="en-US"/>
              <a:t>Citizens’ Climate Lobby recognizes that individual actions cannot solve the climate problem, but citizens can influence the political process. Their approach includes visiting congress people and engaging them in discussions about the need for a carbon fee, and writing op-eds and letters-to-the-editor.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Teaching:</a:t>
            </a:r>
            <a:endParaRPr/>
          </a:p>
          <a:p>
            <a:pPr indent="0" lvl="0" marL="0" rtl="0" algn="l">
              <a:spcBef>
                <a:spcPts val="0"/>
              </a:spcBef>
              <a:spcAft>
                <a:spcPts val="0"/>
              </a:spcAft>
              <a:buNone/>
            </a:pPr>
            <a:r>
              <a:rPr lang="en-US"/>
              <a:t>Teach the Teacher trains groups of young people in schools to give their teachers lessons on climate change and what it’s like being a young person during the climate emergency. These lessons give students the skills to talk about climate and advocate for themselves, and shows teachers how they can take action in their teaching too.</a:t>
            </a:r>
            <a:endParaRPr/>
          </a:p>
        </p:txBody>
      </p:sp>
      <p:sp>
        <p:nvSpPr>
          <p:cNvPr id="401" name="Google Shape;401;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02" name="Google Shape;402;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18" name="Google Shape;418;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19" name="Google Shape;419;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Lobbying:</a:t>
            </a:r>
            <a:endParaRPr/>
          </a:p>
          <a:p>
            <a:pPr indent="0" lvl="0" marL="0" rtl="0" algn="l">
              <a:spcBef>
                <a:spcPts val="0"/>
              </a:spcBef>
              <a:spcAft>
                <a:spcPts val="0"/>
              </a:spcAft>
              <a:buNone/>
            </a:pPr>
            <a:r>
              <a:rPr lang="en-US"/>
              <a:t>Citizens’ Climate Lobby recognizes that individual actions cannot solve the climate problem, but citizens can influence the political process. Their approach includes visiting congress people and engaging them in discussions about the need for a carbon fee, and writing op-eds and letters-to-the-editor.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Teaching:</a:t>
            </a:r>
            <a:endParaRPr/>
          </a:p>
          <a:p>
            <a:pPr indent="0" lvl="0" marL="0" rtl="0" algn="l">
              <a:spcBef>
                <a:spcPts val="0"/>
              </a:spcBef>
              <a:spcAft>
                <a:spcPts val="0"/>
              </a:spcAft>
              <a:buNone/>
            </a:pPr>
            <a:r>
              <a:rPr lang="en-US"/>
              <a:t>Teach the Teacher trains groups of young people in schools to give their teachers lessons on climate change and what it’s like being a young person during the climate emergency. These lessons give students the skills to talk about climate and advocate for themselves, and shows teachers how they can take action in their teaching too.</a:t>
            </a:r>
            <a:endParaRPr/>
          </a:p>
        </p:txBody>
      </p:sp>
      <p:sp>
        <p:nvSpPr>
          <p:cNvPr id="421" name="Google Shape;421;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22" name="Google Shape;422;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39" name="Google Shape;439;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40" name="Google Shape;440;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‘feedback’ - Discussion may have touched on effectiveness, winning public opinion, stopping companies from effectively using oil</a:t>
            </a:r>
            <a:endParaRPr/>
          </a:p>
        </p:txBody>
      </p:sp>
      <p:sp>
        <p:nvSpPr>
          <p:cNvPr id="442" name="Google Shape;442;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43" name="Google Shape;443;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5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5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5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3"/>
          <p:cNvSpPr/>
          <p:nvPr>
            <p:ph idx="2" type="pic"/>
          </p:nvPr>
        </p:nvSpPr>
        <p:spPr>
          <a:xfrm>
            <a:off x="1792288" y="612775"/>
            <a:ext cx="5486400" cy="4114800"/>
          </a:xfrm>
          <a:prstGeom prst="rect">
            <a:avLst/>
          </a:prstGeom>
          <a:noFill/>
          <a:ln>
            <a:noFill/>
          </a:ln>
        </p:spPr>
      </p:sp>
      <p:sp>
        <p:nvSpPr>
          <p:cNvPr id="68" name="Google Shape;68;p5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 Id="rId4" Type="http://schemas.openxmlformats.org/officeDocument/2006/relationships/image" Target="../media/image10.jpg"/><Relationship Id="rId5" Type="http://schemas.openxmlformats.org/officeDocument/2006/relationships/image" Target="../media/image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 Id="rId10" Type="http://schemas.openxmlformats.org/officeDocument/2006/relationships/image" Target="../media/image1.png"/><Relationship Id="rId9" Type="http://schemas.openxmlformats.org/officeDocument/2006/relationships/hyperlink" Target="https://twitter.com/lizwathuti?ref_src=twsrc%5Egoogle%7Ctwcamp%5Eserp%7Ctwgr%5Eauthor" TargetMode="External"/><Relationship Id="rId5" Type="http://schemas.openxmlformats.org/officeDocument/2006/relationships/image" Target="../media/image24.png"/><Relationship Id="rId6" Type="http://schemas.openxmlformats.org/officeDocument/2006/relationships/image" Target="../media/image29.png"/><Relationship Id="rId7" Type="http://schemas.openxmlformats.org/officeDocument/2006/relationships/hyperlink" Target="https://www.theguardian.com/commentisfree/2018/nov/26/im-striking-from-school-for-climate-change-too-save-the-world-australians-students-should-too" TargetMode="External"/><Relationship Id="rId8" Type="http://schemas.openxmlformats.org/officeDocument/2006/relationships/hyperlink" Target="https://www.irishtimes.com/news/ireland/irish-news/excited-and-enraged-children-take-to-dublin-s-streets-as-part-of-global-protest-1.402514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dictionary.cambridge.org/dictionary/english/direct" TargetMode="External"/><Relationship Id="rId4" Type="http://schemas.openxmlformats.org/officeDocument/2006/relationships/hyperlink" Target="https://dictionary.cambridge.org/dictionary/english/noticeable" TargetMode="External"/><Relationship Id="rId11" Type="http://schemas.openxmlformats.org/officeDocument/2006/relationships/image" Target="../media/image1.png"/><Relationship Id="rId10" Type="http://schemas.openxmlformats.org/officeDocument/2006/relationships/hyperlink" Target="https://dictionary.cambridge.org/dictionary/english/activism" TargetMode="External"/><Relationship Id="rId9" Type="http://schemas.openxmlformats.org/officeDocument/2006/relationships/hyperlink" Target="https://dictionary.cambridge.org/dictionary/english/social" TargetMode="External"/><Relationship Id="rId5" Type="http://schemas.openxmlformats.org/officeDocument/2006/relationships/hyperlink" Target="https://dictionary.cambridge.org/dictionary/english/action" TargetMode="External"/><Relationship Id="rId6" Type="http://schemas.openxmlformats.org/officeDocument/2006/relationships/hyperlink" Target="https://dictionary.cambridge.org/dictionary/english/achieve" TargetMode="External"/><Relationship Id="rId7" Type="http://schemas.openxmlformats.org/officeDocument/2006/relationships/hyperlink" Target="https://dictionary.cambridge.org/dictionary/english/result" TargetMode="External"/><Relationship Id="rId8" Type="http://schemas.openxmlformats.org/officeDocument/2006/relationships/hyperlink" Target="https://dictionary.cambridge.org/dictionary/english/politica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2.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1.png"/><Relationship Id="rId11" Type="http://schemas.openxmlformats.org/officeDocument/2006/relationships/hyperlink" Target="https://www.facebook.com/FFFSierraLeone" TargetMode="External"/><Relationship Id="rId10" Type="http://schemas.openxmlformats.org/officeDocument/2006/relationships/hyperlink" Target="https://twitter.com/FFFUnitedStates" TargetMode="External"/><Relationship Id="rId12" Type="http://schemas.openxmlformats.org/officeDocument/2006/relationships/image" Target="../media/image1.png"/><Relationship Id="rId9" Type="http://schemas.openxmlformats.org/officeDocument/2006/relationships/hyperlink" Target="https://www.facebook.com/fridaysforfutureperu/" TargetMode="Externa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hyperlink" Target="https://map.fridaysforfuture.org/map?tools=0&amp;ucpins=1&amp;filter=0&amp;calendar=0&amp;c=+All+countries&amp;d=Global+Wave+2023+Nov-Dec&amp;o=al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hyperlink" Target="https://www.facebook.com/fridaysforfutureperu/" TargetMode="External"/><Relationship Id="rId7" Type="http://schemas.openxmlformats.org/officeDocument/2006/relationships/hyperlink" Target="https://twitter.com/FFFUnitedStates" TargetMode="External"/><Relationship Id="rId8" Type="http://schemas.openxmlformats.org/officeDocument/2006/relationships/hyperlink" Target="https://www.facebook.com/FFFSierraLeon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56.png"/><Relationship Id="rId9"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hyperlink" Target="https://www.independent.ie/farming/news/climate-activists-pull-up-leitrim-sitka-spruce-plantation/a1997039191.html#:~:text=%E2%80%8BSave%20Leitrim%2C%20one%20of,%2C%20water%2C%20soils%20and%20biodiversity." TargetMode="External"/><Relationship Id="rId7" Type="http://schemas.openxmlformats.org/officeDocument/2006/relationships/hyperlink" Target="https://www.independent.ie/farming/news/climate-activists-pull-up-leitrim-sitka-spruce-plantation/a1997039191.html#:~:text=%E2%80%8BSave%20Leitrim%2C%20one%20of,%2C%20water%2C%20soils%20and%20biodiversity." TargetMode="External"/><Relationship Id="rId8" Type="http://schemas.openxmlformats.org/officeDocument/2006/relationships/hyperlink" Target="https://www.theguardian.com/sport/2023/jul/06/just-stop-oil-dale-vince-warns-more-high-profile-sports-will-be-on-hit-list-wimbled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7.png"/><Relationship Id="rId4" Type="http://schemas.openxmlformats.org/officeDocument/2006/relationships/image" Target="../media/image47.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1.png"/><Relationship Id="rId5" Type="http://schemas.openxmlformats.org/officeDocument/2006/relationships/hyperlink" Target="https://greengenerationinitiative.org/green-generation-initiative-working-towards-a-green-future/" TargetMode="External"/><Relationship Id="rId6" Type="http://schemas.openxmlformats.org/officeDocument/2006/relationships/image" Target="../media/image40.jpg"/><Relationship Id="rId7" Type="http://schemas.openxmlformats.org/officeDocument/2006/relationships/hyperlink" Target="https://twitter.com/lizwathuti/status/1711300059919220973/photo/1" TargetMode="External"/><Relationship Id="rId8" Type="http://schemas.openxmlformats.org/officeDocument/2006/relationships/hyperlink" Target="https://www.instagram.com/p/Ci7N5FVMlxM/?img_index=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0.jpg"/><Relationship Id="rId5" Type="http://schemas.openxmlformats.org/officeDocument/2006/relationships/hyperlink" Target="https://twitter.com/lizwathuti/status/1711300059919220973/photo/1" TargetMode="External"/><Relationship Id="rId6" Type="http://schemas.openxmlformats.org/officeDocument/2006/relationships/hyperlink" Target="https://www.instagram.com/p/Ci7N5FVMlxM/?img_index=1" TargetMode="External"/><Relationship Id="rId7"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1.png"/><Relationship Id="rId5" Type="http://schemas.openxmlformats.org/officeDocument/2006/relationships/hyperlink" Target="https://www.theguardian.com/australia-news/2023/oct/08/the-history-of-the-climate-movement-is-very-white-how-youth-campaigners-took-on-a-mining-giant-and-won" TargetMode="External"/><Relationship Id="rId6" Type="http://schemas.openxmlformats.org/officeDocument/2006/relationships/hyperlink" Target="https://www.ourchildrenstrust.org/grace" TargetMode="External"/><Relationship Id="rId7" Type="http://schemas.openxmlformats.org/officeDocument/2006/relationships/image" Target="../media/image49.png"/><Relationship Id="rId8" Type="http://schemas.openxmlformats.org/officeDocument/2006/relationships/hyperlink" Target="https://www.momscleanairforce.org/montana-youth-climate-lawsuit-wi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hyperlink" Target="https://www.momscleanairforce.org/montana-youth-climate-lawsuit-win/" TargetMode="External"/><Relationship Id="rId6"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46.png"/><Relationship Id="rId9" Type="http://schemas.openxmlformats.org/officeDocument/2006/relationships/image" Target="../media/image1.png"/><Relationship Id="rId5" Type="http://schemas.openxmlformats.org/officeDocument/2006/relationships/image" Target="../media/image52.jpg"/><Relationship Id="rId6" Type="http://schemas.openxmlformats.org/officeDocument/2006/relationships/image" Target="../media/image65.png"/><Relationship Id="rId7" Type="http://schemas.openxmlformats.org/officeDocument/2006/relationships/hyperlink" Target="https://www.teachtheteacher.uk/about" TargetMode="External"/><Relationship Id="rId8" Type="http://schemas.openxmlformats.org/officeDocument/2006/relationships/hyperlink" Target="https://craftivist-collective.com/blog/2021/08/canarycraftivis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46.png"/><Relationship Id="rId9" Type="http://schemas.openxmlformats.org/officeDocument/2006/relationships/image" Target="../media/image1.png"/><Relationship Id="rId5" Type="http://schemas.openxmlformats.org/officeDocument/2006/relationships/image" Target="../media/image52.jpg"/><Relationship Id="rId6" Type="http://schemas.openxmlformats.org/officeDocument/2006/relationships/image" Target="../media/image65.png"/><Relationship Id="rId7" Type="http://schemas.openxmlformats.org/officeDocument/2006/relationships/hyperlink" Target="https://www.teachtheteacher.uk/about" TargetMode="External"/><Relationship Id="rId8" Type="http://schemas.openxmlformats.org/officeDocument/2006/relationships/hyperlink" Target="https://craftivist-collective.com/blog/2021/08/canarycraftivis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6.jpg"/><Relationship Id="rId4" Type="http://schemas.openxmlformats.org/officeDocument/2006/relationships/image" Target="../media/image62.png"/><Relationship Id="rId5" Type="http://schemas.openxmlformats.org/officeDocument/2006/relationships/hyperlink" Target="https://www.flickr.com/photos/140724511@N0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61.png"/><Relationship Id="rId7" Type="http://schemas.openxmlformats.org/officeDocument/2006/relationships/image" Target="../media/image74.png"/><Relationship Id="rId8"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70.png"/><Relationship Id="rId5" Type="http://schemas.openxmlformats.org/officeDocument/2006/relationships/hyperlink" Target="https://fridaysforfuture.org" TargetMode="External"/><Relationship Id="rId6" Type="http://schemas.openxmlformats.org/officeDocument/2006/relationships/hyperlink" Target="https://www.youngfoe.ie" TargetMode="External"/><Relationship Id="rId7" Type="http://schemas.openxmlformats.org/officeDocument/2006/relationships/hyperlink" Target="https://flossieandthebeachcleaners.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jpg"/><Relationship Id="rId4" Type="http://schemas.openxmlformats.org/officeDocument/2006/relationships/image" Target="../media/image10.jp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4.jpg"/><Relationship Id="rId4" Type="http://schemas.openxmlformats.org/officeDocument/2006/relationships/image" Target="../media/image62.png"/><Relationship Id="rId5"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hyperlink" Target="https://www.thesun.co.uk/news/20390360/bailed-soup-van-gogh-painting-stop-oil-m25-protest/" TargetMode="External"/><Relationship Id="rId6" Type="http://schemas.openxmlformats.org/officeDocument/2006/relationships/hyperlink" Target="https://www.theguardian.com/world/2022/nov/10/climate-activists-target-private-jet-airports-and-demand-ban-at-cop2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2.png"/><Relationship Id="rId5"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hyperlink" Target="https://ecounesco.ie/wp-content/uploads/2021/03/CJ-2020-Survey-Report-March.pdf" TargetMode="External"/><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89" name="Google Shape;89;p1"/>
          <p:cNvGrpSpPr/>
          <p:nvPr/>
        </p:nvGrpSpPr>
        <p:grpSpPr>
          <a:xfrm>
            <a:off x="13176637" y="8467191"/>
            <a:ext cx="4740028" cy="1501779"/>
            <a:chOff x="0" y="-38100"/>
            <a:chExt cx="1248402" cy="395530"/>
          </a:xfrm>
        </p:grpSpPr>
        <p:sp>
          <p:nvSpPr>
            <p:cNvPr id="90" name="Google Shape;90;p1"/>
            <p:cNvSpPr/>
            <p:nvPr/>
          </p:nvSpPr>
          <p:spPr>
            <a:xfrm>
              <a:off x="0" y="0"/>
              <a:ext cx="1248402" cy="357430"/>
            </a:xfrm>
            <a:custGeom>
              <a:rect b="b" l="l" r="r" t="t"/>
              <a:pathLst>
                <a:path extrusionOk="0" h="357430" w="1248402">
                  <a:moveTo>
                    <a:pt x="83299" y="0"/>
                  </a:moveTo>
                  <a:lnTo>
                    <a:pt x="1165104" y="0"/>
                  </a:lnTo>
                  <a:cubicBezTo>
                    <a:pt x="1187196" y="0"/>
                    <a:pt x="1208383" y="8776"/>
                    <a:pt x="1224005" y="24398"/>
                  </a:cubicBezTo>
                  <a:cubicBezTo>
                    <a:pt x="1239626" y="40019"/>
                    <a:pt x="1248402" y="61206"/>
                    <a:pt x="1248402" y="83299"/>
                  </a:cubicBezTo>
                  <a:lnTo>
                    <a:pt x="1248402" y="274132"/>
                  </a:lnTo>
                  <a:cubicBezTo>
                    <a:pt x="1248402" y="296224"/>
                    <a:pt x="1239626" y="317411"/>
                    <a:pt x="1224005" y="333033"/>
                  </a:cubicBezTo>
                  <a:cubicBezTo>
                    <a:pt x="1208383" y="348654"/>
                    <a:pt x="1187196" y="357430"/>
                    <a:pt x="1165104" y="357430"/>
                  </a:cubicBezTo>
                  <a:lnTo>
                    <a:pt x="83299" y="357430"/>
                  </a:lnTo>
                  <a:cubicBezTo>
                    <a:pt x="37294" y="357430"/>
                    <a:pt x="0" y="320136"/>
                    <a:pt x="0" y="274132"/>
                  </a:cubicBezTo>
                  <a:lnTo>
                    <a:pt x="0" y="83299"/>
                  </a:lnTo>
                  <a:cubicBezTo>
                    <a:pt x="0" y="61206"/>
                    <a:pt x="8776" y="40019"/>
                    <a:pt x="24398" y="24398"/>
                  </a:cubicBezTo>
                  <a:cubicBezTo>
                    <a:pt x="40019" y="8776"/>
                    <a:pt x="61206" y="0"/>
                    <a:pt x="83299" y="0"/>
                  </a:cubicBezTo>
                  <a:close/>
                </a:path>
              </a:pathLst>
            </a:custGeom>
            <a:solidFill>
              <a:srgbClr val="FFFFFF">
                <a:alpha val="4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
            <p:cNvSpPr txBox="1"/>
            <p:nvPr/>
          </p:nvSpPr>
          <p:spPr>
            <a:xfrm>
              <a:off x="0" y="-38100"/>
              <a:ext cx="1248402" cy="39553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
          <p:cNvGrpSpPr/>
          <p:nvPr/>
        </p:nvGrpSpPr>
        <p:grpSpPr>
          <a:xfrm>
            <a:off x="-2525006" y="-895647"/>
            <a:ext cx="12771887" cy="12771887"/>
            <a:chOff x="0" y="0"/>
            <a:chExt cx="812800" cy="812800"/>
          </a:xfrm>
        </p:grpSpPr>
        <p:sp>
          <p:nvSpPr>
            <p:cNvPr id="93" name="Google Shape;93;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C585">
                <a:alpha val="6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
          <p:cNvSpPr/>
          <p:nvPr/>
        </p:nvSpPr>
        <p:spPr>
          <a:xfrm>
            <a:off x="4115372" y="839228"/>
            <a:ext cx="2431494" cy="243148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p:nvPr/>
        </p:nvSpPr>
        <p:spPr>
          <a:xfrm>
            <a:off x="16688715" y="8687715"/>
            <a:ext cx="1141170" cy="1141170"/>
          </a:xfrm>
          <a:custGeom>
            <a:rect b="b" l="l" r="r" t="t"/>
            <a:pathLst>
              <a:path extrusionOk="0" h="1141170" w="1141170">
                <a:moveTo>
                  <a:pt x="0" y="0"/>
                </a:moveTo>
                <a:lnTo>
                  <a:pt x="1141170" y="0"/>
                </a:lnTo>
                <a:lnTo>
                  <a:pt x="1141170" y="1141170"/>
                </a:lnTo>
                <a:lnTo>
                  <a:pt x="0" y="1141170"/>
                </a:lnTo>
                <a:lnTo>
                  <a:pt x="0" y="0"/>
                </a:lnTo>
                <a:close/>
              </a:path>
            </a:pathLst>
          </a:custGeom>
          <a:blipFill rotWithShape="1">
            <a:blip r:embed="rId5">
              <a:alphaModFix/>
            </a:blip>
            <a:stretch>
              <a:fillRect b="0" l="0" r="0" t="0"/>
            </a:stretch>
          </a:blipFill>
          <a:ln>
            <a:noFill/>
          </a:ln>
        </p:spPr>
      </p:sp>
      <p:sp>
        <p:nvSpPr>
          <p:cNvPr id="97" name="Google Shape;97;p1"/>
          <p:cNvSpPr/>
          <p:nvPr/>
        </p:nvSpPr>
        <p:spPr>
          <a:xfrm>
            <a:off x="15757503" y="244770"/>
            <a:ext cx="2159162" cy="2051204"/>
          </a:xfrm>
          <a:custGeom>
            <a:rect b="b" l="l" r="r" t="t"/>
            <a:pathLst>
              <a:path extrusionOk="0" h="2051204" w="2159162">
                <a:moveTo>
                  <a:pt x="0" y="0"/>
                </a:moveTo>
                <a:lnTo>
                  <a:pt x="2159162" y="0"/>
                </a:lnTo>
                <a:lnTo>
                  <a:pt x="2159162" y="2051204"/>
                </a:lnTo>
                <a:lnTo>
                  <a:pt x="0" y="2051204"/>
                </a:lnTo>
                <a:lnTo>
                  <a:pt x="0" y="0"/>
                </a:lnTo>
                <a:close/>
              </a:path>
            </a:pathLst>
          </a:custGeom>
          <a:blipFill rotWithShape="1">
            <a:blip r:embed="rId6">
              <a:alphaModFix/>
            </a:blip>
            <a:stretch>
              <a:fillRect b="0" l="0" r="0" t="0"/>
            </a:stretch>
          </a:blipFill>
          <a:ln>
            <a:noFill/>
          </a:ln>
        </p:spPr>
      </p:sp>
      <p:sp>
        <p:nvSpPr>
          <p:cNvPr id="98" name="Google Shape;98;p1"/>
          <p:cNvSpPr txBox="1"/>
          <p:nvPr/>
        </p:nvSpPr>
        <p:spPr>
          <a:xfrm>
            <a:off x="1641111" y="3466929"/>
            <a:ext cx="7380015" cy="407595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6783" u="none" cap="none" strike="noStrike">
                <a:solidFill>
                  <a:srgbClr val="000000"/>
                </a:solidFill>
                <a:latin typeface="Arial"/>
                <a:ea typeface="Arial"/>
                <a:cs typeface="Arial"/>
                <a:sym typeface="Arial"/>
              </a:rPr>
              <a:t>Why aren’t we all activists?</a:t>
            </a:r>
            <a:endParaRPr/>
          </a:p>
          <a:p>
            <a:pPr indent="0" lvl="0" marL="0" marR="0" rtl="0" algn="ctr">
              <a:lnSpc>
                <a:spcPct val="140004"/>
              </a:lnSpc>
              <a:spcBef>
                <a:spcPts val="0"/>
              </a:spcBef>
              <a:spcAft>
                <a:spcPts val="0"/>
              </a:spcAft>
              <a:buNone/>
            </a:pPr>
            <a:r>
              <a:rPr b="0" i="0" lang="en-US" sz="4797" u="none" cap="none" strike="noStrike">
                <a:solidFill>
                  <a:srgbClr val="000000"/>
                </a:solidFill>
                <a:latin typeface="Arial"/>
                <a:ea typeface="Arial"/>
                <a:cs typeface="Arial"/>
                <a:sym typeface="Arial"/>
              </a:rPr>
              <a:t>Climate activism and direct action</a:t>
            </a:r>
            <a:endParaRPr/>
          </a:p>
        </p:txBody>
      </p:sp>
      <p:sp>
        <p:nvSpPr>
          <p:cNvPr id="99" name="Google Shape;99;p1"/>
          <p:cNvSpPr txBox="1"/>
          <p:nvPr/>
        </p:nvSpPr>
        <p:spPr>
          <a:xfrm>
            <a:off x="1879133" y="7988415"/>
            <a:ext cx="6903972" cy="118020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Climate and Nature Summit 2024</a:t>
            </a:r>
            <a:endParaRPr/>
          </a:p>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Monday 27th November</a:t>
            </a:r>
            <a:endParaRPr/>
          </a:p>
        </p:txBody>
      </p:sp>
      <p:sp>
        <p:nvSpPr>
          <p:cNvPr id="100" name="Google Shape;100;p1"/>
          <p:cNvSpPr txBox="1"/>
          <p:nvPr/>
        </p:nvSpPr>
        <p:spPr>
          <a:xfrm>
            <a:off x="13176637" y="8875387"/>
            <a:ext cx="3399239" cy="727726"/>
          </a:xfrm>
          <a:prstGeom prst="rect">
            <a:avLst/>
          </a:prstGeom>
          <a:noFill/>
          <a:ln>
            <a:noFill/>
          </a:ln>
        </p:spPr>
        <p:txBody>
          <a:bodyPr anchorCtr="0" anchor="t" bIns="0" lIns="0" spcFirstLastPara="1" rIns="0" wrap="square" tIns="0">
            <a:spAutoFit/>
          </a:bodyPr>
          <a:lstStyle/>
          <a:p>
            <a:pPr indent="0" lvl="0" marL="0" marR="0" rtl="0" algn="r">
              <a:lnSpc>
                <a:spcPct val="139971"/>
              </a:lnSpc>
              <a:spcBef>
                <a:spcPts val="0"/>
              </a:spcBef>
              <a:spcAft>
                <a:spcPts val="0"/>
              </a:spcAft>
              <a:buNone/>
            </a:pPr>
            <a:r>
              <a:rPr b="0" i="0" lang="en-US" sz="2094" u="none" cap="none" strike="noStrike">
                <a:solidFill>
                  <a:srgbClr val="000000"/>
                </a:solidFill>
                <a:latin typeface="Arial"/>
                <a:ea typeface="Arial"/>
                <a:cs typeface="Arial"/>
                <a:sym typeface="Arial"/>
              </a:rPr>
              <a:t>Funded by Irish Aid’s Worldwise Global Schools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0"/>
          <p:cNvSpPr/>
          <p:nvPr/>
        </p:nvSpPr>
        <p:spPr>
          <a:xfrm>
            <a:off x="2105433" y="207369"/>
            <a:ext cx="6906496" cy="4394054"/>
          </a:xfrm>
          <a:custGeom>
            <a:rect b="b" l="l" r="r" t="t"/>
            <a:pathLst>
              <a:path extrusionOk="0" h="4394054" w="6906496">
                <a:moveTo>
                  <a:pt x="0" y="0"/>
                </a:moveTo>
                <a:lnTo>
                  <a:pt x="6906496" y="0"/>
                </a:lnTo>
                <a:lnTo>
                  <a:pt x="6906496" y="4394054"/>
                </a:lnTo>
                <a:lnTo>
                  <a:pt x="0" y="4394054"/>
                </a:lnTo>
                <a:lnTo>
                  <a:pt x="0" y="0"/>
                </a:lnTo>
                <a:close/>
              </a:path>
            </a:pathLst>
          </a:custGeom>
          <a:blipFill rotWithShape="1">
            <a:blip r:embed="rId3">
              <a:alphaModFix/>
            </a:blip>
            <a:stretch>
              <a:fillRect b="0" l="0" r="0" t="0"/>
            </a:stretch>
          </a:blipFill>
          <a:ln>
            <a:noFill/>
          </a:ln>
        </p:spPr>
      </p:sp>
      <p:sp>
        <p:nvSpPr>
          <p:cNvPr id="188" name="Google Shape;188;p10"/>
          <p:cNvSpPr/>
          <p:nvPr/>
        </p:nvSpPr>
        <p:spPr>
          <a:xfrm>
            <a:off x="9335778" y="163650"/>
            <a:ext cx="7263041" cy="4437773"/>
          </a:xfrm>
          <a:custGeom>
            <a:rect b="b" l="l" r="r" t="t"/>
            <a:pathLst>
              <a:path extrusionOk="0" h="4437773" w="7263041">
                <a:moveTo>
                  <a:pt x="0" y="0"/>
                </a:moveTo>
                <a:lnTo>
                  <a:pt x="7263041" y="0"/>
                </a:lnTo>
                <a:lnTo>
                  <a:pt x="7263041" y="4437773"/>
                </a:lnTo>
                <a:lnTo>
                  <a:pt x="0" y="4437773"/>
                </a:lnTo>
                <a:lnTo>
                  <a:pt x="0" y="0"/>
                </a:lnTo>
                <a:close/>
              </a:path>
            </a:pathLst>
          </a:custGeom>
          <a:blipFill rotWithShape="1">
            <a:blip r:embed="rId4">
              <a:alphaModFix/>
            </a:blip>
            <a:stretch>
              <a:fillRect b="0" l="-14793" r="0" t="0"/>
            </a:stretch>
          </a:blipFill>
          <a:ln>
            <a:noFill/>
          </a:ln>
        </p:spPr>
      </p:sp>
      <p:sp>
        <p:nvSpPr>
          <p:cNvPr id="189" name="Google Shape;189;p10"/>
          <p:cNvSpPr/>
          <p:nvPr/>
        </p:nvSpPr>
        <p:spPr>
          <a:xfrm>
            <a:off x="9335778" y="5086870"/>
            <a:ext cx="6469147" cy="4953978"/>
          </a:xfrm>
          <a:custGeom>
            <a:rect b="b" l="l" r="r" t="t"/>
            <a:pathLst>
              <a:path extrusionOk="0" h="4953978" w="6469147">
                <a:moveTo>
                  <a:pt x="0" y="0"/>
                </a:moveTo>
                <a:lnTo>
                  <a:pt x="6469147" y="0"/>
                </a:lnTo>
                <a:lnTo>
                  <a:pt x="6469147" y="4953978"/>
                </a:lnTo>
                <a:lnTo>
                  <a:pt x="0" y="4953978"/>
                </a:lnTo>
                <a:lnTo>
                  <a:pt x="0" y="0"/>
                </a:lnTo>
                <a:close/>
              </a:path>
            </a:pathLst>
          </a:custGeom>
          <a:blipFill rotWithShape="1">
            <a:blip r:embed="rId5">
              <a:alphaModFix/>
            </a:blip>
            <a:stretch>
              <a:fillRect b="0" l="-12030" r="-15597" t="0"/>
            </a:stretch>
          </a:blipFill>
          <a:ln>
            <a:noFill/>
          </a:ln>
        </p:spPr>
      </p:sp>
      <p:sp>
        <p:nvSpPr>
          <p:cNvPr id="190" name="Google Shape;190;p10"/>
          <p:cNvSpPr/>
          <p:nvPr/>
        </p:nvSpPr>
        <p:spPr>
          <a:xfrm>
            <a:off x="4625471" y="5086870"/>
            <a:ext cx="4386457" cy="4953978"/>
          </a:xfrm>
          <a:custGeom>
            <a:rect b="b" l="l" r="r" t="t"/>
            <a:pathLst>
              <a:path extrusionOk="0" h="4953978" w="4386457">
                <a:moveTo>
                  <a:pt x="0" y="0"/>
                </a:moveTo>
                <a:lnTo>
                  <a:pt x="4386458" y="0"/>
                </a:lnTo>
                <a:lnTo>
                  <a:pt x="4386458" y="4953978"/>
                </a:lnTo>
                <a:lnTo>
                  <a:pt x="0" y="4953978"/>
                </a:lnTo>
                <a:lnTo>
                  <a:pt x="0" y="0"/>
                </a:lnTo>
                <a:close/>
              </a:path>
            </a:pathLst>
          </a:custGeom>
          <a:blipFill rotWithShape="1">
            <a:blip r:embed="rId6">
              <a:alphaModFix/>
            </a:blip>
            <a:stretch>
              <a:fillRect b="-331" l="-71028" r="-64088" t="-16771"/>
            </a:stretch>
          </a:blipFill>
          <a:ln>
            <a:noFill/>
          </a:ln>
        </p:spPr>
      </p:sp>
      <p:sp>
        <p:nvSpPr>
          <p:cNvPr id="191" name="Google Shape;191;p10"/>
          <p:cNvSpPr txBox="1"/>
          <p:nvPr/>
        </p:nvSpPr>
        <p:spPr>
          <a:xfrm>
            <a:off x="5527342" y="4618499"/>
            <a:ext cx="3484586" cy="180954"/>
          </a:xfrm>
          <a:prstGeom prst="rect">
            <a:avLst/>
          </a:prstGeom>
          <a:noFill/>
          <a:ln>
            <a:noFill/>
          </a:ln>
        </p:spPr>
        <p:txBody>
          <a:bodyPr anchorCtr="0" anchor="t" bIns="0" lIns="0" spcFirstLastPara="1" rIns="0" wrap="square" tIns="0">
            <a:spAutoFit/>
          </a:bodyPr>
          <a:lstStyle/>
          <a:p>
            <a:pPr indent="0" lvl="0" marL="0" marR="0" rtl="0" algn="r">
              <a:lnSpc>
                <a:spcPct val="140088"/>
              </a:lnSpc>
              <a:spcBef>
                <a:spcPts val="0"/>
              </a:spcBef>
              <a:spcAft>
                <a:spcPts val="0"/>
              </a:spcAft>
              <a:buNone/>
            </a:pPr>
            <a:r>
              <a:rPr b="0" i="0" lang="en-US" sz="1125" u="sng" cap="none" strike="noStrike">
                <a:solidFill>
                  <a:srgbClr val="000000"/>
                </a:solidFill>
                <a:latin typeface="Arial"/>
                <a:ea typeface="Arial"/>
                <a:cs typeface="Arial"/>
                <a:sym typeface="Arial"/>
                <a:hlinkClick r:id="rId7">
                  <a:extLst>
                    <a:ext uri="{A12FA001-AC4F-418D-AE19-62706E023703}">
                      <ahyp:hlinkClr val="tx"/>
                    </a:ext>
                  </a:extLst>
                </a:hlinkClick>
              </a:rPr>
              <a:t>Michael Campanella/The Guardian</a:t>
            </a:r>
            <a:endParaRPr/>
          </a:p>
        </p:txBody>
      </p:sp>
      <p:sp>
        <p:nvSpPr>
          <p:cNvPr id="192" name="Google Shape;192;p10"/>
          <p:cNvSpPr txBox="1"/>
          <p:nvPr/>
        </p:nvSpPr>
        <p:spPr>
          <a:xfrm>
            <a:off x="14526793" y="4619822"/>
            <a:ext cx="2072025" cy="179630"/>
          </a:xfrm>
          <a:prstGeom prst="rect">
            <a:avLst/>
          </a:prstGeom>
          <a:noFill/>
          <a:ln>
            <a:noFill/>
          </a:ln>
        </p:spPr>
        <p:txBody>
          <a:bodyPr anchorCtr="0" anchor="t" bIns="0" lIns="0" spcFirstLastPara="1" rIns="0" wrap="square" tIns="0">
            <a:spAutoFit/>
          </a:bodyPr>
          <a:lstStyle/>
          <a:p>
            <a:pPr indent="0" lvl="0" marL="0" marR="0" rtl="0" algn="ctr">
              <a:lnSpc>
                <a:spcPct val="140088"/>
              </a:lnSpc>
              <a:spcBef>
                <a:spcPts val="0"/>
              </a:spcBef>
              <a:spcAft>
                <a:spcPts val="0"/>
              </a:spcAft>
              <a:buNone/>
            </a:pPr>
            <a:r>
              <a:rPr b="0" i="0" lang="en-US" sz="1125" u="sng" cap="none" strike="noStrike">
                <a:solidFill>
                  <a:srgbClr val="000000"/>
                </a:solidFill>
                <a:latin typeface="Arial"/>
                <a:ea typeface="Arial"/>
                <a:cs typeface="Arial"/>
                <a:sym typeface="Arial"/>
                <a:hlinkClick r:id="rId8">
                  <a:extLst>
                    <a:ext uri="{A12FA001-AC4F-418D-AE19-62706E023703}">
                      <ahyp:hlinkClr val="tx"/>
                    </a:ext>
                  </a:extLst>
                </a:hlinkClick>
              </a:rPr>
              <a:t>Aidan Crawley/The Irish Times</a:t>
            </a:r>
            <a:endParaRPr/>
          </a:p>
        </p:txBody>
      </p:sp>
      <p:sp>
        <p:nvSpPr>
          <p:cNvPr id="193" name="Google Shape;193;p10"/>
          <p:cNvSpPr txBox="1"/>
          <p:nvPr/>
        </p:nvSpPr>
        <p:spPr>
          <a:xfrm>
            <a:off x="12012307" y="10026577"/>
            <a:ext cx="3792617" cy="162465"/>
          </a:xfrm>
          <a:prstGeom prst="rect">
            <a:avLst/>
          </a:prstGeom>
          <a:noFill/>
          <a:ln>
            <a:noFill/>
          </a:ln>
        </p:spPr>
        <p:txBody>
          <a:bodyPr anchorCtr="0" anchor="t" bIns="0" lIns="0" spcFirstLastPara="1" rIns="0" wrap="square" tIns="0">
            <a:spAutoFit/>
          </a:bodyPr>
          <a:lstStyle/>
          <a:p>
            <a:pPr indent="0" lvl="0" marL="0" marR="0" rtl="0" algn="r">
              <a:lnSpc>
                <a:spcPct val="140056"/>
              </a:lnSpc>
              <a:spcBef>
                <a:spcPts val="0"/>
              </a:spcBef>
              <a:spcAft>
                <a:spcPts val="0"/>
              </a:spcAft>
              <a:buNone/>
            </a:pPr>
            <a:r>
              <a:rPr b="0" i="0" lang="en-US" sz="1066" u="none" cap="none" strike="noStrike">
                <a:solidFill>
                  <a:srgbClr val="000000"/>
                </a:solidFill>
                <a:latin typeface="Arial"/>
                <a:ea typeface="Arial"/>
                <a:cs typeface="Arial"/>
                <a:sym typeface="Arial"/>
              </a:rPr>
              <a:t> Antonio Olmos/The Guardian</a:t>
            </a:r>
            <a:endParaRPr/>
          </a:p>
        </p:txBody>
      </p:sp>
      <p:sp>
        <p:nvSpPr>
          <p:cNvPr id="194" name="Google Shape;194;p10"/>
          <p:cNvSpPr txBox="1"/>
          <p:nvPr/>
        </p:nvSpPr>
        <p:spPr>
          <a:xfrm>
            <a:off x="7184656" y="10017052"/>
            <a:ext cx="1827273" cy="188732"/>
          </a:xfrm>
          <a:prstGeom prst="rect">
            <a:avLst/>
          </a:prstGeom>
          <a:noFill/>
          <a:ln>
            <a:noFill/>
          </a:ln>
        </p:spPr>
        <p:txBody>
          <a:bodyPr anchorCtr="0" anchor="t" bIns="0" lIns="0" spcFirstLastPara="1" rIns="0" wrap="square" tIns="0">
            <a:spAutoFit/>
          </a:bodyPr>
          <a:lstStyle/>
          <a:p>
            <a:pPr indent="0" lvl="0" marL="0" marR="0" rtl="0" algn="ctr">
              <a:lnSpc>
                <a:spcPct val="139982"/>
              </a:lnSpc>
              <a:spcBef>
                <a:spcPts val="0"/>
              </a:spcBef>
              <a:spcAft>
                <a:spcPts val="0"/>
              </a:spcAft>
              <a:buNone/>
            </a:pPr>
            <a:r>
              <a:rPr b="0" i="0" lang="en-US" sz="1123" u="sng" cap="none" strike="noStrike">
                <a:solidFill>
                  <a:srgbClr val="000000"/>
                </a:solidFill>
                <a:latin typeface="Arial"/>
                <a:ea typeface="Arial"/>
                <a:cs typeface="Arial"/>
                <a:sym typeface="Arial"/>
                <a:hlinkClick r:id="rId9">
                  <a:extLst>
                    <a:ext uri="{A12FA001-AC4F-418D-AE19-62706E023703}">
                      <ahyp:hlinkClr val="tx"/>
                    </a:ext>
                  </a:extLst>
                </a:hlinkClick>
              </a:rPr>
              <a:t>Elizabeth Wathuti / Twitter</a:t>
            </a:r>
            <a:endParaRPr/>
          </a:p>
        </p:txBody>
      </p:sp>
      <p:sp>
        <p:nvSpPr>
          <p:cNvPr id="195" name="Google Shape;195;p10"/>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1"/>
          <p:cNvSpPr/>
          <p:nvPr/>
        </p:nvSpPr>
        <p:spPr>
          <a:xfrm>
            <a:off x="8140273" y="0"/>
            <a:ext cx="15440150" cy="10287000"/>
          </a:xfrm>
          <a:custGeom>
            <a:rect b="b" l="l" r="r" t="t"/>
            <a:pathLst>
              <a:path extrusionOk="0" h="10287000" w="15440150">
                <a:moveTo>
                  <a:pt x="0" y="0"/>
                </a:moveTo>
                <a:lnTo>
                  <a:pt x="15440150" y="0"/>
                </a:lnTo>
                <a:lnTo>
                  <a:pt x="15440150" y="10287000"/>
                </a:lnTo>
                <a:lnTo>
                  <a:pt x="0" y="10287000"/>
                </a:lnTo>
                <a:lnTo>
                  <a:pt x="0" y="0"/>
                </a:lnTo>
                <a:close/>
              </a:path>
            </a:pathLst>
          </a:custGeom>
          <a:blipFill rotWithShape="1">
            <a:blip r:embed="rId3">
              <a:alphaModFix/>
            </a:blip>
            <a:stretch>
              <a:fillRect b="0" l="0" r="0" t="0"/>
            </a:stretch>
          </a:blipFill>
          <a:ln>
            <a:noFill/>
          </a:ln>
        </p:spPr>
      </p:sp>
      <p:grpSp>
        <p:nvGrpSpPr>
          <p:cNvPr id="201" name="Google Shape;201;p11"/>
          <p:cNvGrpSpPr/>
          <p:nvPr/>
        </p:nvGrpSpPr>
        <p:grpSpPr>
          <a:xfrm>
            <a:off x="-294873" y="-294056"/>
            <a:ext cx="8920125" cy="10835829"/>
            <a:chOff x="0" y="-38100"/>
            <a:chExt cx="2349333" cy="2853881"/>
          </a:xfrm>
        </p:grpSpPr>
        <p:sp>
          <p:nvSpPr>
            <p:cNvPr id="202" name="Google Shape;202;p11"/>
            <p:cNvSpPr/>
            <p:nvPr/>
          </p:nvSpPr>
          <p:spPr>
            <a:xfrm>
              <a:off x="0" y="0"/>
              <a:ext cx="2349333" cy="2815781"/>
            </a:xfrm>
            <a:custGeom>
              <a:rect b="b" l="l" r="r" t="t"/>
              <a:pathLst>
                <a:path extrusionOk="0" h="2815781" w="2349333">
                  <a:moveTo>
                    <a:pt x="0" y="0"/>
                  </a:moveTo>
                  <a:lnTo>
                    <a:pt x="2349333" y="0"/>
                  </a:lnTo>
                  <a:lnTo>
                    <a:pt x="2349333" y="2815781"/>
                  </a:lnTo>
                  <a:lnTo>
                    <a:pt x="0" y="2815781"/>
                  </a:lnTo>
                  <a:close/>
                </a:path>
              </a:pathLst>
            </a:custGeom>
            <a:solidFill>
              <a:srgbClr val="F6F6F6"/>
            </a:solidFill>
            <a:ln>
              <a:noFill/>
            </a:ln>
          </p:spPr>
        </p:sp>
        <p:sp>
          <p:nvSpPr>
            <p:cNvPr id="203" name="Google Shape;203;p11"/>
            <p:cNvSpPr txBox="1"/>
            <p:nvPr/>
          </p:nvSpPr>
          <p:spPr>
            <a:xfrm>
              <a:off x="0" y="-38100"/>
              <a:ext cx="2349333" cy="285388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1"/>
          <p:cNvSpPr txBox="1"/>
          <p:nvPr/>
        </p:nvSpPr>
        <p:spPr>
          <a:xfrm>
            <a:off x="768252" y="912800"/>
            <a:ext cx="10915953" cy="834550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5937" u="none" cap="none" strike="noStrike">
                <a:solidFill>
                  <a:srgbClr val="000000"/>
                </a:solidFill>
                <a:latin typeface="Arial"/>
                <a:ea typeface="Arial"/>
                <a:cs typeface="Arial"/>
                <a:sym typeface="Arial"/>
              </a:rPr>
              <a:t>Based on these examples, can you think of a definition of climate activism?</a:t>
            </a:r>
            <a:endParaRPr/>
          </a:p>
          <a:p>
            <a:pPr indent="0" lvl="0" marL="0" marR="0" rtl="0" algn="ctr">
              <a:lnSpc>
                <a:spcPct val="139986"/>
              </a:lnSpc>
              <a:spcBef>
                <a:spcPts val="0"/>
              </a:spcBef>
              <a:spcAft>
                <a:spcPts val="0"/>
              </a:spcAft>
              <a:buNone/>
            </a:pPr>
            <a:r>
              <a:t/>
            </a:r>
            <a:endParaRPr b="0" i="0" sz="5937" u="none" cap="none" strike="noStrike">
              <a:solidFill>
                <a:srgbClr val="000000"/>
              </a:solidFill>
              <a:latin typeface="Arial"/>
              <a:ea typeface="Arial"/>
              <a:cs typeface="Arial"/>
              <a:sym typeface="Arial"/>
            </a:endParaRPr>
          </a:p>
          <a:p>
            <a:pPr indent="0" lvl="0" marL="0" marR="0" rtl="0" algn="ctr">
              <a:lnSpc>
                <a:spcPct val="139986"/>
              </a:lnSpc>
              <a:spcBef>
                <a:spcPts val="0"/>
              </a:spcBef>
              <a:spcAft>
                <a:spcPts val="0"/>
              </a:spcAft>
              <a:buNone/>
            </a:pPr>
            <a:r>
              <a:rPr b="0" i="0" lang="en-US" sz="5937" u="none" cap="none" strike="noStrike">
                <a:solidFill>
                  <a:srgbClr val="000000"/>
                </a:solidFill>
                <a:latin typeface="Arial"/>
                <a:ea typeface="Arial"/>
                <a:cs typeface="Arial"/>
                <a:sym typeface="Arial"/>
              </a:rPr>
              <a:t>How is it different from climate action?</a:t>
            </a:r>
            <a:endParaRPr/>
          </a:p>
          <a:p>
            <a:pPr indent="0" lvl="0" marL="0" marR="0" rtl="0" algn="ctr">
              <a:lnSpc>
                <a:spcPct val="139986"/>
              </a:lnSpc>
              <a:spcBef>
                <a:spcPts val="0"/>
              </a:spcBef>
              <a:spcAft>
                <a:spcPts val="0"/>
              </a:spcAft>
              <a:buNone/>
            </a:pPr>
            <a:r>
              <a:t/>
            </a:r>
            <a:endParaRPr b="0" i="0" sz="5937" u="none" cap="none" strike="noStrike">
              <a:solidFill>
                <a:srgbClr val="000000"/>
              </a:solidFill>
              <a:latin typeface="Arial"/>
              <a:ea typeface="Arial"/>
              <a:cs typeface="Arial"/>
              <a:sym typeface="Arial"/>
            </a:endParaRPr>
          </a:p>
          <a:p>
            <a:pPr indent="0" lvl="0" marL="0" marR="0" rtl="0" algn="ctr">
              <a:lnSpc>
                <a:spcPct val="139986"/>
              </a:lnSpc>
              <a:spcBef>
                <a:spcPts val="0"/>
              </a:spcBef>
              <a:spcAft>
                <a:spcPts val="0"/>
              </a:spcAft>
              <a:buNone/>
            </a:pPr>
            <a:r>
              <a:rPr b="0" i="0" lang="en-US" sz="5937" u="none" cap="none" strike="noStrike">
                <a:solidFill>
                  <a:srgbClr val="000000"/>
                </a:solidFill>
                <a:latin typeface="Arial"/>
                <a:ea typeface="Arial"/>
                <a:cs typeface="Arial"/>
                <a:sym typeface="Arial"/>
              </a:rPr>
              <a:t>Discuss for 1 minute!</a:t>
            </a:r>
            <a:endParaRPr/>
          </a:p>
        </p:txBody>
      </p:sp>
      <p:sp>
        <p:nvSpPr>
          <p:cNvPr id="205" name="Google Shape;205;p11"/>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grpSp>
        <p:nvGrpSpPr>
          <p:cNvPr id="214" name="Google Shape;214;p12"/>
          <p:cNvGrpSpPr/>
          <p:nvPr/>
        </p:nvGrpSpPr>
        <p:grpSpPr>
          <a:xfrm>
            <a:off x="1028700" y="1767300"/>
            <a:ext cx="7280184" cy="7280184"/>
            <a:chOff x="0" y="0"/>
            <a:chExt cx="812800" cy="812800"/>
          </a:xfrm>
        </p:grpSpPr>
        <p:sp>
          <p:nvSpPr>
            <p:cNvPr id="215" name="Google Shape;21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95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2"/>
          <p:cNvGrpSpPr/>
          <p:nvPr/>
        </p:nvGrpSpPr>
        <p:grpSpPr>
          <a:xfrm>
            <a:off x="5451324" y="6512992"/>
            <a:ext cx="1345985" cy="1345985"/>
            <a:chOff x="0" y="0"/>
            <a:chExt cx="812800" cy="812800"/>
          </a:xfrm>
        </p:grpSpPr>
        <p:sp>
          <p:nvSpPr>
            <p:cNvPr id="218" name="Google Shape;21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2"/>
          <p:cNvSpPr txBox="1"/>
          <p:nvPr/>
        </p:nvSpPr>
        <p:spPr>
          <a:xfrm>
            <a:off x="4087950" y="19441"/>
            <a:ext cx="10389989"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Action vs activism</a:t>
            </a:r>
            <a:endParaRPr/>
          </a:p>
        </p:txBody>
      </p:sp>
      <p:sp>
        <p:nvSpPr>
          <p:cNvPr id="221" name="Google Shape;221;p12"/>
          <p:cNvSpPr txBox="1"/>
          <p:nvPr/>
        </p:nvSpPr>
        <p:spPr>
          <a:xfrm>
            <a:off x="9195392" y="1752146"/>
            <a:ext cx="8063908" cy="2196099"/>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143" u="none" cap="none" strike="noStrike">
                <a:solidFill>
                  <a:srgbClr val="000000"/>
                </a:solidFill>
                <a:latin typeface="Arial"/>
                <a:ea typeface="Arial"/>
                <a:cs typeface="Arial"/>
                <a:sym typeface="Arial"/>
              </a:rPr>
              <a:t>Climate action</a:t>
            </a:r>
            <a:endParaRPr/>
          </a:p>
          <a:p>
            <a:pPr indent="0" lvl="0" marL="0" marR="0" rtl="0" algn="ctr">
              <a:lnSpc>
                <a:spcPct val="140025"/>
              </a:lnSpc>
              <a:spcBef>
                <a:spcPts val="0"/>
              </a:spcBef>
              <a:spcAft>
                <a:spcPts val="0"/>
              </a:spcAft>
              <a:buNone/>
            </a:pPr>
            <a:r>
              <a:rPr b="0" i="0" lang="en-US" sz="3143" u="none" cap="none" strike="noStrike">
                <a:solidFill>
                  <a:srgbClr val="000000"/>
                </a:solidFill>
                <a:latin typeface="Arial"/>
                <a:ea typeface="Arial"/>
                <a:cs typeface="Arial"/>
                <a:sym typeface="Arial"/>
              </a:rPr>
              <a:t>any effort taken to combat climate change and its impacts.</a:t>
            </a:r>
            <a:endParaRPr/>
          </a:p>
          <a:p>
            <a:pPr indent="0" lvl="0" marL="0" marR="0" rtl="0" algn="ctr">
              <a:lnSpc>
                <a:spcPct val="140025"/>
              </a:lnSpc>
              <a:spcBef>
                <a:spcPts val="0"/>
              </a:spcBef>
              <a:spcAft>
                <a:spcPts val="0"/>
              </a:spcAft>
              <a:buNone/>
            </a:pPr>
            <a:r>
              <a:rPr b="0" i="0" lang="en-US" sz="3143" u="none" cap="none" strike="noStrike">
                <a:solidFill>
                  <a:srgbClr val="000000"/>
                </a:solidFill>
                <a:latin typeface="Arial"/>
                <a:ea typeface="Arial"/>
                <a:cs typeface="Arial"/>
                <a:sym typeface="Arial"/>
              </a:rPr>
              <a:t>(EULex, 2023)</a:t>
            </a:r>
            <a:endParaRPr/>
          </a:p>
        </p:txBody>
      </p:sp>
      <p:sp>
        <p:nvSpPr>
          <p:cNvPr id="222" name="Google Shape;222;p12"/>
          <p:cNvSpPr txBox="1"/>
          <p:nvPr/>
        </p:nvSpPr>
        <p:spPr>
          <a:xfrm>
            <a:off x="9555617" y="4650076"/>
            <a:ext cx="8406632" cy="422921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115" u="none" cap="none" strike="noStrike">
                <a:solidFill>
                  <a:srgbClr val="000000"/>
                </a:solidFill>
                <a:latin typeface="Arial"/>
                <a:ea typeface="Arial"/>
                <a:cs typeface="Arial"/>
                <a:sym typeface="Arial"/>
              </a:rPr>
              <a:t>Activism </a:t>
            </a:r>
            <a:endParaRPr/>
          </a:p>
          <a:p>
            <a:pPr indent="0" lvl="0" marL="0" marR="0" rtl="0" algn="ctr">
              <a:lnSpc>
                <a:spcPct val="140000"/>
              </a:lnSpc>
              <a:spcBef>
                <a:spcPts val="0"/>
              </a:spcBef>
              <a:spcAft>
                <a:spcPts val="0"/>
              </a:spcAft>
              <a:buNone/>
            </a:pPr>
            <a:r>
              <a:rPr b="0" i="0" lang="en-US" sz="3115" u="none" cap="none" strike="noStrike">
                <a:solidFill>
                  <a:srgbClr val="000000"/>
                </a:solidFill>
                <a:latin typeface="Arial"/>
                <a:ea typeface="Arial"/>
                <a:cs typeface="Arial"/>
                <a:sym typeface="Arial"/>
              </a:rPr>
              <a:t>Action on behalf of a cause that goes beyond what is conventional or routine (Martin, 2007)</a:t>
            </a:r>
            <a:endParaRPr/>
          </a:p>
          <a:p>
            <a:pPr indent="0" lvl="0" marL="0" marR="0" rtl="0" algn="ctr">
              <a:lnSpc>
                <a:spcPct val="140000"/>
              </a:lnSpc>
              <a:spcBef>
                <a:spcPts val="0"/>
              </a:spcBef>
              <a:spcAft>
                <a:spcPts val="0"/>
              </a:spcAft>
              <a:buNone/>
            </a:pPr>
            <a:r>
              <a:t/>
            </a:r>
            <a:endParaRPr b="0" i="0" sz="3115"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rPr b="0" i="0" lang="en-US" sz="2815" u="none" cap="none" strike="noStrike">
                <a:solidFill>
                  <a:srgbClr val="000000"/>
                </a:solidFill>
                <a:latin typeface="Arial"/>
                <a:ea typeface="Arial"/>
                <a:cs typeface="Arial"/>
                <a:sym typeface="Arial"/>
              </a:rPr>
              <a:t>The use of </a:t>
            </a:r>
            <a:r>
              <a:rPr b="0" i="0" lang="en-US" sz="2815" u="sng" cap="none" strike="noStrike">
                <a:solidFill>
                  <a:srgbClr val="000000"/>
                </a:solidFill>
                <a:latin typeface="Sansita"/>
                <a:ea typeface="Sansita"/>
                <a:cs typeface="Sansita"/>
                <a:sym typeface="Sansita"/>
                <a:hlinkClick r:id="rId3">
                  <a:extLst>
                    <a:ext uri="{A12FA001-AC4F-418D-AE19-62706E023703}">
                      <ahyp:hlinkClr val="tx"/>
                    </a:ext>
                  </a:extLst>
                </a:hlinkClick>
              </a:rPr>
              <a:t>direct</a:t>
            </a:r>
            <a:r>
              <a:rPr b="0" i="0" lang="en-US" sz="2815" u="none" cap="none" strike="noStrike">
                <a:solidFill>
                  <a:srgbClr val="000000"/>
                </a:solidFill>
                <a:latin typeface="Sansita"/>
                <a:ea typeface="Sansita"/>
                <a:cs typeface="Sansita"/>
                <a:sym typeface="Sansita"/>
              </a:rPr>
              <a:t> and </a:t>
            </a:r>
            <a:r>
              <a:rPr b="0" i="0" lang="en-US" sz="2815" u="sng" cap="none" strike="noStrike">
                <a:solidFill>
                  <a:srgbClr val="000000"/>
                </a:solidFill>
                <a:latin typeface="Sansita"/>
                <a:ea typeface="Sansita"/>
                <a:cs typeface="Sansita"/>
                <a:sym typeface="Sansita"/>
                <a:hlinkClick r:id="rId4">
                  <a:extLst>
                    <a:ext uri="{A12FA001-AC4F-418D-AE19-62706E023703}">
                      <ahyp:hlinkClr val="tx"/>
                    </a:ext>
                  </a:extLst>
                </a:hlinkClick>
              </a:rPr>
              <a:t>noticeable</a:t>
            </a:r>
            <a:r>
              <a:rPr b="0" i="0" lang="en-US" sz="2815" u="none" cap="none" strike="noStrike">
                <a:solidFill>
                  <a:srgbClr val="000000"/>
                </a:solidFill>
                <a:latin typeface="Sansita"/>
                <a:ea typeface="Sansita"/>
                <a:cs typeface="Sansita"/>
                <a:sym typeface="Sansita"/>
              </a:rPr>
              <a:t> </a:t>
            </a:r>
            <a:r>
              <a:rPr b="0" i="0" lang="en-US" sz="2815" u="sng" cap="none" strike="noStrike">
                <a:solidFill>
                  <a:srgbClr val="000000"/>
                </a:solidFill>
                <a:latin typeface="Sansita"/>
                <a:ea typeface="Sansita"/>
                <a:cs typeface="Sansita"/>
                <a:sym typeface="Sansita"/>
                <a:hlinkClick r:id="rId5">
                  <a:extLst>
                    <a:ext uri="{A12FA001-AC4F-418D-AE19-62706E023703}">
                      <ahyp:hlinkClr val="tx"/>
                    </a:ext>
                  </a:extLst>
                </a:hlinkClick>
              </a:rPr>
              <a:t>action</a:t>
            </a:r>
            <a:r>
              <a:rPr b="0" i="0" lang="en-US" sz="2815" u="none" cap="none" strike="noStrike">
                <a:solidFill>
                  <a:srgbClr val="000000"/>
                </a:solidFill>
                <a:latin typeface="Arial"/>
                <a:ea typeface="Arial"/>
                <a:cs typeface="Arial"/>
                <a:sym typeface="Arial"/>
              </a:rPr>
              <a:t> to </a:t>
            </a:r>
            <a:r>
              <a:rPr b="0" i="0" lang="en-US" sz="2815" u="sng" cap="none" strike="noStrike">
                <a:solidFill>
                  <a:srgbClr val="000000"/>
                </a:solidFill>
                <a:latin typeface="Arial"/>
                <a:ea typeface="Arial"/>
                <a:cs typeface="Arial"/>
                <a:sym typeface="Arial"/>
                <a:hlinkClick r:id="rId6">
                  <a:extLst>
                    <a:ext uri="{A12FA001-AC4F-418D-AE19-62706E023703}">
                      <ahyp:hlinkClr val="tx"/>
                    </a:ext>
                  </a:extLst>
                </a:hlinkClick>
              </a:rPr>
              <a:t>achieve</a:t>
            </a:r>
            <a:r>
              <a:rPr b="0" i="0" lang="en-US" sz="2815" u="none" cap="none" strike="noStrike">
                <a:solidFill>
                  <a:srgbClr val="000000"/>
                </a:solidFill>
                <a:latin typeface="Arial"/>
                <a:ea typeface="Arial"/>
                <a:cs typeface="Arial"/>
                <a:sym typeface="Arial"/>
              </a:rPr>
              <a:t> a </a:t>
            </a:r>
            <a:r>
              <a:rPr b="0" i="0" lang="en-US" sz="2815" u="sng" cap="none" strike="noStrike">
                <a:solidFill>
                  <a:srgbClr val="000000"/>
                </a:solidFill>
                <a:latin typeface="Arial"/>
                <a:ea typeface="Arial"/>
                <a:cs typeface="Arial"/>
                <a:sym typeface="Arial"/>
                <a:hlinkClick r:id="rId7">
                  <a:extLst>
                    <a:ext uri="{A12FA001-AC4F-418D-AE19-62706E023703}">
                      <ahyp:hlinkClr val="tx"/>
                    </a:ext>
                  </a:extLst>
                </a:hlinkClick>
              </a:rPr>
              <a:t>result</a:t>
            </a:r>
            <a:r>
              <a:rPr b="0" i="0" lang="en-US" sz="2815" u="none" cap="none" strike="noStrike">
                <a:solidFill>
                  <a:srgbClr val="000000"/>
                </a:solidFill>
                <a:latin typeface="Arial"/>
                <a:ea typeface="Arial"/>
                <a:cs typeface="Arial"/>
                <a:sym typeface="Arial"/>
              </a:rPr>
              <a:t>, usually a </a:t>
            </a:r>
            <a:r>
              <a:rPr b="0" i="0" lang="en-US" sz="2815" u="sng" cap="none" strike="noStrike">
                <a:solidFill>
                  <a:srgbClr val="000000"/>
                </a:solidFill>
                <a:latin typeface="Arial"/>
                <a:ea typeface="Arial"/>
                <a:cs typeface="Arial"/>
                <a:sym typeface="Arial"/>
                <a:hlinkClick r:id="rId8">
                  <a:extLst>
                    <a:ext uri="{A12FA001-AC4F-418D-AE19-62706E023703}">
                      <ahyp:hlinkClr val="tx"/>
                    </a:ext>
                  </a:extLst>
                </a:hlinkClick>
              </a:rPr>
              <a:t>political</a:t>
            </a:r>
            <a:r>
              <a:rPr b="0" i="0" lang="en-US" sz="2815" u="none" cap="none" strike="noStrike">
                <a:solidFill>
                  <a:srgbClr val="000000"/>
                </a:solidFill>
                <a:latin typeface="Arial"/>
                <a:ea typeface="Arial"/>
                <a:cs typeface="Arial"/>
                <a:sym typeface="Arial"/>
              </a:rPr>
              <a:t> or </a:t>
            </a:r>
            <a:r>
              <a:rPr b="0" i="0" lang="en-US" sz="2815" u="sng" cap="none" strike="noStrike">
                <a:solidFill>
                  <a:srgbClr val="000000"/>
                </a:solidFill>
                <a:latin typeface="Arial"/>
                <a:ea typeface="Arial"/>
                <a:cs typeface="Arial"/>
                <a:sym typeface="Arial"/>
                <a:hlinkClick r:id="rId9">
                  <a:extLst>
                    <a:ext uri="{A12FA001-AC4F-418D-AE19-62706E023703}">
                      <ahyp:hlinkClr val="tx"/>
                    </a:ext>
                  </a:extLst>
                </a:hlinkClick>
              </a:rPr>
              <a:t>social</a:t>
            </a:r>
            <a:r>
              <a:rPr b="0" i="0" lang="en-US" sz="2815" u="none" cap="none" strike="noStrike">
                <a:solidFill>
                  <a:srgbClr val="000000"/>
                </a:solidFill>
                <a:latin typeface="Arial"/>
                <a:ea typeface="Arial"/>
                <a:cs typeface="Arial"/>
                <a:sym typeface="Arial"/>
              </a:rPr>
              <a:t> one (</a:t>
            </a:r>
            <a:r>
              <a:rPr b="0" i="0" lang="en-US" sz="2815" u="sng" cap="none" strike="noStrike">
                <a:solidFill>
                  <a:srgbClr val="000000"/>
                </a:solidFill>
                <a:latin typeface="Arial"/>
                <a:ea typeface="Arial"/>
                <a:cs typeface="Arial"/>
                <a:sym typeface="Arial"/>
                <a:hlinkClick r:id="rId10">
                  <a:extLst>
                    <a:ext uri="{A12FA001-AC4F-418D-AE19-62706E023703}">
                      <ahyp:hlinkClr val="tx"/>
                    </a:ext>
                  </a:extLst>
                </a:hlinkClick>
              </a:rPr>
              <a:t>Cambridge Dictionary</a:t>
            </a:r>
            <a:r>
              <a:rPr b="0" i="0" lang="en-US" sz="2815" u="none" cap="none" strike="noStrike">
                <a:solidFill>
                  <a:srgbClr val="000000"/>
                </a:solidFill>
                <a:latin typeface="Arial"/>
                <a:ea typeface="Arial"/>
                <a:cs typeface="Arial"/>
                <a:sym typeface="Arial"/>
              </a:rPr>
              <a:t>)</a:t>
            </a:r>
            <a:endParaRPr/>
          </a:p>
        </p:txBody>
      </p:sp>
      <p:cxnSp>
        <p:nvCxnSpPr>
          <p:cNvPr id="223" name="Google Shape;223;p12"/>
          <p:cNvCxnSpPr/>
          <p:nvPr/>
        </p:nvCxnSpPr>
        <p:spPr>
          <a:xfrm flipH="1">
            <a:off x="6793005" y="6793261"/>
            <a:ext cx="2762612" cy="316191"/>
          </a:xfrm>
          <a:prstGeom prst="straightConnector1">
            <a:avLst/>
          </a:prstGeom>
          <a:noFill/>
          <a:ln cap="flat" cmpd="sng" w="38100">
            <a:solidFill>
              <a:srgbClr val="000000"/>
            </a:solidFill>
            <a:prstDash val="solid"/>
            <a:round/>
            <a:headEnd len="sm" w="sm" type="none"/>
            <a:tailEnd len="med" w="med" type="stealth"/>
          </a:ln>
        </p:spPr>
      </p:cxnSp>
      <p:cxnSp>
        <p:nvCxnSpPr>
          <p:cNvPr id="224" name="Google Shape;224;p12"/>
          <p:cNvCxnSpPr/>
          <p:nvPr/>
        </p:nvCxnSpPr>
        <p:spPr>
          <a:xfrm flipH="1">
            <a:off x="7848667" y="2883533"/>
            <a:ext cx="1346726" cy="750882"/>
          </a:xfrm>
          <a:prstGeom prst="straightConnector1">
            <a:avLst/>
          </a:prstGeom>
          <a:noFill/>
          <a:ln cap="flat" cmpd="sng" w="38100">
            <a:solidFill>
              <a:srgbClr val="000000"/>
            </a:solidFill>
            <a:prstDash val="solid"/>
            <a:round/>
            <a:headEnd len="sm" w="sm" type="none"/>
            <a:tailEnd len="med" w="med" type="stealth"/>
          </a:ln>
        </p:spPr>
      </p:cxnSp>
      <p:sp>
        <p:nvSpPr>
          <p:cNvPr id="225" name="Google Shape;225;p12"/>
          <p:cNvSpPr txBox="1"/>
          <p:nvPr/>
        </p:nvSpPr>
        <p:spPr>
          <a:xfrm>
            <a:off x="3424826" y="2211851"/>
            <a:ext cx="1585046" cy="722064"/>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Reuse</a:t>
            </a:r>
            <a:endParaRPr/>
          </a:p>
        </p:txBody>
      </p:sp>
      <p:sp>
        <p:nvSpPr>
          <p:cNvPr id="226" name="Google Shape;226;p12"/>
          <p:cNvSpPr txBox="1"/>
          <p:nvPr/>
        </p:nvSpPr>
        <p:spPr>
          <a:xfrm>
            <a:off x="5451324" y="4771576"/>
            <a:ext cx="2288564" cy="1476531"/>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Planting </a:t>
            </a:r>
            <a:endParaRPr/>
          </a:p>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trees</a:t>
            </a:r>
            <a:endParaRPr/>
          </a:p>
        </p:txBody>
      </p:sp>
      <p:sp>
        <p:nvSpPr>
          <p:cNvPr id="227" name="Google Shape;227;p12"/>
          <p:cNvSpPr txBox="1"/>
          <p:nvPr/>
        </p:nvSpPr>
        <p:spPr>
          <a:xfrm>
            <a:off x="1696325" y="4631026"/>
            <a:ext cx="2063139" cy="1476531"/>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Cycling </a:t>
            </a:r>
            <a:endParaRPr/>
          </a:p>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more</a:t>
            </a:r>
            <a:endParaRPr/>
          </a:p>
        </p:txBody>
      </p:sp>
      <p:sp>
        <p:nvSpPr>
          <p:cNvPr id="228" name="Google Shape;228;p12"/>
          <p:cNvSpPr txBox="1"/>
          <p:nvPr/>
        </p:nvSpPr>
        <p:spPr>
          <a:xfrm>
            <a:off x="2587122" y="7052178"/>
            <a:ext cx="1919233" cy="722064"/>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Fly less</a:t>
            </a:r>
            <a:endParaRPr/>
          </a:p>
        </p:txBody>
      </p:sp>
      <p:sp>
        <p:nvSpPr>
          <p:cNvPr id="229" name="Google Shape;229;p12"/>
          <p:cNvSpPr txBox="1"/>
          <p:nvPr/>
        </p:nvSpPr>
        <p:spPr>
          <a:xfrm>
            <a:off x="2215399" y="3559780"/>
            <a:ext cx="4581910" cy="722064"/>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US" sz="4275" u="none" cap="none" strike="noStrike">
                <a:solidFill>
                  <a:srgbClr val="000000"/>
                </a:solidFill>
                <a:latin typeface="Arial"/>
                <a:ea typeface="Arial"/>
                <a:cs typeface="Arial"/>
                <a:sym typeface="Arial"/>
              </a:rPr>
              <a:t>Buy second-hand</a:t>
            </a:r>
            <a:endParaRPr/>
          </a:p>
        </p:txBody>
      </p:sp>
      <p:sp>
        <p:nvSpPr>
          <p:cNvPr id="230" name="Google Shape;230;p12"/>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3"/>
          <p:cNvSpPr/>
          <p:nvPr/>
        </p:nvSpPr>
        <p:spPr>
          <a:xfrm>
            <a:off x="10131532" y="6923847"/>
            <a:ext cx="3882964" cy="3179177"/>
          </a:xfrm>
          <a:custGeom>
            <a:rect b="b" l="l" r="r" t="t"/>
            <a:pathLst>
              <a:path extrusionOk="0" h="3179177" w="3882964">
                <a:moveTo>
                  <a:pt x="0" y="0"/>
                </a:moveTo>
                <a:lnTo>
                  <a:pt x="3882963" y="0"/>
                </a:lnTo>
                <a:lnTo>
                  <a:pt x="3882963" y="3179176"/>
                </a:lnTo>
                <a:lnTo>
                  <a:pt x="0" y="3179176"/>
                </a:lnTo>
                <a:lnTo>
                  <a:pt x="0" y="0"/>
                </a:lnTo>
                <a:close/>
              </a:path>
            </a:pathLst>
          </a:custGeom>
          <a:blipFill rotWithShape="1">
            <a:blip r:embed="rId3">
              <a:alphaModFix amt="51000"/>
            </a:blip>
            <a:stretch>
              <a:fillRect b="0" l="0" r="0" t="0"/>
            </a:stretch>
          </a:blipFill>
          <a:ln>
            <a:noFill/>
          </a:ln>
        </p:spPr>
      </p:sp>
      <p:sp>
        <p:nvSpPr>
          <p:cNvPr id="236" name="Google Shape;236;p13"/>
          <p:cNvSpPr/>
          <p:nvPr/>
        </p:nvSpPr>
        <p:spPr>
          <a:xfrm rot="-5400000">
            <a:off x="13497587" y="359083"/>
            <a:ext cx="3002333" cy="5409610"/>
          </a:xfrm>
          <a:custGeom>
            <a:rect b="b" l="l" r="r" t="t"/>
            <a:pathLst>
              <a:path extrusionOk="0" h="5409610" w="3002333">
                <a:moveTo>
                  <a:pt x="0" y="0"/>
                </a:moveTo>
                <a:lnTo>
                  <a:pt x="3002334" y="0"/>
                </a:lnTo>
                <a:lnTo>
                  <a:pt x="3002334" y="5409610"/>
                </a:lnTo>
                <a:lnTo>
                  <a:pt x="0" y="5409610"/>
                </a:lnTo>
                <a:lnTo>
                  <a:pt x="0" y="0"/>
                </a:lnTo>
                <a:close/>
              </a:path>
            </a:pathLst>
          </a:custGeom>
          <a:blipFill rotWithShape="1">
            <a:blip r:embed="rId4">
              <a:alphaModFix amt="49000"/>
            </a:blip>
            <a:stretch>
              <a:fillRect b="0" l="0" r="0" t="0"/>
            </a:stretch>
          </a:blipFill>
          <a:ln>
            <a:noFill/>
          </a:ln>
        </p:spPr>
      </p:sp>
      <p:sp>
        <p:nvSpPr>
          <p:cNvPr id="237" name="Google Shape;237;p13"/>
          <p:cNvSpPr/>
          <p:nvPr/>
        </p:nvSpPr>
        <p:spPr>
          <a:xfrm>
            <a:off x="9030560" y="3548545"/>
            <a:ext cx="3439989" cy="2898191"/>
          </a:xfrm>
          <a:custGeom>
            <a:rect b="b" l="l" r="r" t="t"/>
            <a:pathLst>
              <a:path extrusionOk="0" h="2898191" w="3439989">
                <a:moveTo>
                  <a:pt x="0" y="0"/>
                </a:moveTo>
                <a:lnTo>
                  <a:pt x="3439989" y="0"/>
                </a:lnTo>
                <a:lnTo>
                  <a:pt x="3439989" y="2898191"/>
                </a:lnTo>
                <a:lnTo>
                  <a:pt x="0" y="2898191"/>
                </a:lnTo>
                <a:lnTo>
                  <a:pt x="0" y="0"/>
                </a:lnTo>
                <a:close/>
              </a:path>
            </a:pathLst>
          </a:custGeom>
          <a:blipFill rotWithShape="1">
            <a:blip r:embed="rId5">
              <a:alphaModFix amt="52000"/>
            </a:blip>
            <a:stretch>
              <a:fillRect b="0" l="0" r="0" t="0"/>
            </a:stretch>
          </a:blipFill>
          <a:ln>
            <a:noFill/>
          </a:ln>
        </p:spPr>
      </p:sp>
      <p:sp>
        <p:nvSpPr>
          <p:cNvPr id="238" name="Google Shape;238;p13"/>
          <p:cNvSpPr/>
          <p:nvPr/>
        </p:nvSpPr>
        <p:spPr>
          <a:xfrm>
            <a:off x="14747116" y="4378008"/>
            <a:ext cx="2694990" cy="3505678"/>
          </a:xfrm>
          <a:custGeom>
            <a:rect b="b" l="l" r="r" t="t"/>
            <a:pathLst>
              <a:path extrusionOk="0" h="3505678" w="2694990">
                <a:moveTo>
                  <a:pt x="0" y="0"/>
                </a:moveTo>
                <a:lnTo>
                  <a:pt x="2694991" y="0"/>
                </a:lnTo>
                <a:lnTo>
                  <a:pt x="2694991" y="3505678"/>
                </a:lnTo>
                <a:lnTo>
                  <a:pt x="0" y="3505678"/>
                </a:lnTo>
                <a:lnTo>
                  <a:pt x="0" y="0"/>
                </a:lnTo>
                <a:close/>
              </a:path>
            </a:pathLst>
          </a:custGeom>
          <a:blipFill rotWithShape="1">
            <a:blip r:embed="rId6">
              <a:alphaModFix amt="49000"/>
            </a:blip>
            <a:stretch>
              <a:fillRect b="0" l="0" r="0" t="0"/>
            </a:stretch>
          </a:blipFill>
          <a:ln>
            <a:noFill/>
          </a:ln>
        </p:spPr>
      </p:sp>
      <p:sp>
        <p:nvSpPr>
          <p:cNvPr id="239" name="Google Shape;239;p13"/>
          <p:cNvSpPr txBox="1"/>
          <p:nvPr/>
        </p:nvSpPr>
        <p:spPr>
          <a:xfrm>
            <a:off x="9528934" y="7731286"/>
            <a:ext cx="4792698" cy="129552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7500" u="none" cap="none" strike="noStrike">
                <a:solidFill>
                  <a:srgbClr val="000000"/>
                </a:solidFill>
                <a:latin typeface="Arial"/>
                <a:ea typeface="Arial"/>
                <a:cs typeface="Arial"/>
                <a:sym typeface="Arial"/>
              </a:rPr>
              <a:t>Collective</a:t>
            </a:r>
            <a:endParaRPr/>
          </a:p>
        </p:txBody>
      </p:sp>
      <p:sp>
        <p:nvSpPr>
          <p:cNvPr id="240" name="Google Shape;240;p13"/>
          <p:cNvSpPr txBox="1"/>
          <p:nvPr/>
        </p:nvSpPr>
        <p:spPr>
          <a:xfrm>
            <a:off x="13261385" y="5489981"/>
            <a:ext cx="4951915" cy="1071915"/>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US" sz="6283" u="none" cap="none" strike="noStrike">
                <a:solidFill>
                  <a:srgbClr val="000000"/>
                </a:solidFill>
                <a:latin typeface="Arial"/>
                <a:ea typeface="Arial"/>
                <a:cs typeface="Arial"/>
                <a:sym typeface="Arial"/>
              </a:rPr>
              <a:t>Non-violent</a:t>
            </a:r>
            <a:endParaRPr/>
          </a:p>
        </p:txBody>
      </p:sp>
      <p:sp>
        <p:nvSpPr>
          <p:cNvPr id="241" name="Google Shape;241;p13"/>
          <p:cNvSpPr txBox="1"/>
          <p:nvPr/>
        </p:nvSpPr>
        <p:spPr>
          <a:xfrm>
            <a:off x="8570105" y="4335595"/>
            <a:ext cx="4360900" cy="1022925"/>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5962" u="none" cap="none" strike="noStrike">
                <a:solidFill>
                  <a:srgbClr val="000000"/>
                </a:solidFill>
                <a:latin typeface="Arial"/>
                <a:ea typeface="Arial"/>
                <a:cs typeface="Arial"/>
                <a:sym typeface="Arial"/>
              </a:rPr>
              <a:t>Disruptive</a:t>
            </a:r>
            <a:endParaRPr/>
          </a:p>
        </p:txBody>
      </p:sp>
      <p:sp>
        <p:nvSpPr>
          <p:cNvPr id="242" name="Google Shape;242;p13"/>
          <p:cNvSpPr txBox="1"/>
          <p:nvPr/>
        </p:nvSpPr>
        <p:spPr>
          <a:xfrm>
            <a:off x="12931005" y="2227586"/>
            <a:ext cx="4135499" cy="132095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667" u="none" cap="none" strike="noStrike">
                <a:solidFill>
                  <a:srgbClr val="000000"/>
                </a:solidFill>
                <a:latin typeface="Arial"/>
                <a:ea typeface="Arial"/>
                <a:cs typeface="Arial"/>
                <a:sym typeface="Arial"/>
              </a:rPr>
              <a:t>Creative</a:t>
            </a:r>
            <a:endParaRPr/>
          </a:p>
        </p:txBody>
      </p:sp>
      <p:sp>
        <p:nvSpPr>
          <p:cNvPr id="243" name="Google Shape;243;p13"/>
          <p:cNvSpPr txBox="1"/>
          <p:nvPr/>
        </p:nvSpPr>
        <p:spPr>
          <a:xfrm>
            <a:off x="1942439" y="149615"/>
            <a:ext cx="14403121" cy="173141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099" u="none" cap="none" strike="noStrike">
                <a:solidFill>
                  <a:srgbClr val="000000"/>
                </a:solidFill>
                <a:latin typeface="Arial"/>
                <a:ea typeface="Arial"/>
                <a:cs typeface="Arial"/>
                <a:sym typeface="Arial"/>
              </a:rPr>
              <a:t>Direct action can be...</a:t>
            </a:r>
            <a:endParaRPr/>
          </a:p>
        </p:txBody>
      </p:sp>
      <p:sp>
        <p:nvSpPr>
          <p:cNvPr id="244" name="Google Shape;244;p13"/>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4"/>
          <p:cNvSpPr txBox="1"/>
          <p:nvPr/>
        </p:nvSpPr>
        <p:spPr>
          <a:xfrm>
            <a:off x="1942439" y="149615"/>
            <a:ext cx="15316861" cy="173141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099" u="none" cap="none" strike="noStrike">
                <a:solidFill>
                  <a:srgbClr val="000000"/>
                </a:solidFill>
                <a:latin typeface="Arial"/>
                <a:ea typeface="Arial"/>
                <a:cs typeface="Arial"/>
                <a:sym typeface="Arial"/>
              </a:rPr>
              <a:t>What do you stand for?</a:t>
            </a:r>
            <a:endParaRPr/>
          </a:p>
        </p:txBody>
      </p:sp>
      <p:sp>
        <p:nvSpPr>
          <p:cNvPr id="250" name="Google Shape;250;p14"/>
          <p:cNvSpPr txBox="1"/>
          <p:nvPr/>
        </p:nvSpPr>
        <p:spPr>
          <a:xfrm>
            <a:off x="8325766" y="2490618"/>
            <a:ext cx="8933534" cy="6767682"/>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3046" u="none" cap="none" strike="noStrike">
                <a:solidFill>
                  <a:srgbClr val="000000"/>
                </a:solidFill>
                <a:latin typeface="Arial"/>
                <a:ea typeface="Arial"/>
                <a:cs typeface="Arial"/>
                <a:sym typeface="Arial"/>
              </a:rPr>
              <a:t>After each example of </a:t>
            </a:r>
            <a:endParaRPr/>
          </a:p>
          <a:p>
            <a:pPr indent="0" lvl="0" marL="0" marR="0" rtl="0" algn="ctr">
              <a:lnSpc>
                <a:spcPct val="140002"/>
              </a:lnSpc>
              <a:spcBef>
                <a:spcPts val="0"/>
              </a:spcBef>
              <a:spcAft>
                <a:spcPts val="0"/>
              </a:spcAft>
              <a:buNone/>
            </a:pPr>
            <a:r>
              <a:rPr b="0" i="0" lang="en-US" sz="8062" u="none" cap="none" strike="noStrike">
                <a:solidFill>
                  <a:srgbClr val="8FC585"/>
                </a:solidFill>
                <a:latin typeface="Impact"/>
                <a:ea typeface="Impact"/>
                <a:cs typeface="Impact"/>
                <a:sym typeface="Impact"/>
              </a:rPr>
              <a:t>direct action </a:t>
            </a:r>
            <a:endParaRPr/>
          </a:p>
          <a:p>
            <a:pPr indent="0" lvl="0" marL="0" marR="0" rtl="0" algn="ctr">
              <a:lnSpc>
                <a:spcPct val="139986"/>
              </a:lnSpc>
              <a:spcBef>
                <a:spcPts val="0"/>
              </a:spcBef>
              <a:spcAft>
                <a:spcPts val="0"/>
              </a:spcAft>
              <a:buNone/>
            </a:pPr>
            <a:r>
              <a:rPr b="0" i="0" lang="en-US" sz="3046" u="none" cap="none" strike="noStrike">
                <a:solidFill>
                  <a:srgbClr val="000000"/>
                </a:solidFill>
                <a:latin typeface="Arial"/>
                <a:ea typeface="Arial"/>
                <a:cs typeface="Arial"/>
                <a:sym typeface="Arial"/>
              </a:rPr>
              <a:t>you will have 15 seconds to decide if this is an effective, useful, or sensible action. </a:t>
            </a:r>
            <a:endParaRPr/>
          </a:p>
          <a:p>
            <a:pPr indent="0" lvl="0" marL="0" marR="0" rtl="0" algn="ctr">
              <a:lnSpc>
                <a:spcPct val="139986"/>
              </a:lnSpc>
              <a:spcBef>
                <a:spcPts val="0"/>
              </a:spcBef>
              <a:spcAft>
                <a:spcPts val="0"/>
              </a:spcAft>
              <a:buNone/>
            </a:pPr>
            <a:r>
              <a:t/>
            </a:r>
            <a:endParaRPr b="0" i="0" sz="3046" u="none" cap="none" strike="noStrike">
              <a:solidFill>
                <a:srgbClr val="000000"/>
              </a:solidFill>
              <a:latin typeface="Arial"/>
              <a:ea typeface="Arial"/>
              <a:cs typeface="Arial"/>
              <a:sym typeface="Arial"/>
            </a:endParaRPr>
          </a:p>
          <a:p>
            <a:pPr indent="0" lvl="0" marL="0" marR="0" rtl="0" algn="ctr">
              <a:lnSpc>
                <a:spcPct val="139986"/>
              </a:lnSpc>
              <a:spcBef>
                <a:spcPts val="0"/>
              </a:spcBef>
              <a:spcAft>
                <a:spcPts val="0"/>
              </a:spcAft>
              <a:buNone/>
            </a:pPr>
            <a:r>
              <a:rPr b="0" i="0" lang="en-US" sz="3046" u="none" cap="none" strike="noStrike">
                <a:solidFill>
                  <a:srgbClr val="000000"/>
                </a:solidFill>
                <a:latin typeface="Arial"/>
                <a:ea typeface="Arial"/>
                <a:cs typeface="Arial"/>
                <a:sym typeface="Arial"/>
              </a:rPr>
              <a:t>Stand up if it’s something you would do to encourage climate action. </a:t>
            </a:r>
            <a:endParaRPr/>
          </a:p>
          <a:p>
            <a:pPr indent="0" lvl="0" marL="0" marR="0" rtl="0" algn="ctr">
              <a:lnSpc>
                <a:spcPct val="139986"/>
              </a:lnSpc>
              <a:spcBef>
                <a:spcPts val="0"/>
              </a:spcBef>
              <a:spcAft>
                <a:spcPts val="0"/>
              </a:spcAft>
              <a:buNone/>
            </a:pPr>
            <a:r>
              <a:t/>
            </a:r>
            <a:endParaRPr b="0" i="0" sz="3046" u="none" cap="none" strike="noStrike">
              <a:solidFill>
                <a:srgbClr val="000000"/>
              </a:solidFill>
              <a:latin typeface="Arial"/>
              <a:ea typeface="Arial"/>
              <a:cs typeface="Arial"/>
              <a:sym typeface="Arial"/>
            </a:endParaRPr>
          </a:p>
          <a:p>
            <a:pPr indent="0" lvl="0" marL="0" marR="0" rtl="0" algn="ctr">
              <a:lnSpc>
                <a:spcPct val="139986"/>
              </a:lnSpc>
              <a:spcBef>
                <a:spcPts val="0"/>
              </a:spcBef>
              <a:spcAft>
                <a:spcPts val="0"/>
              </a:spcAft>
              <a:buNone/>
            </a:pPr>
            <a:r>
              <a:rPr b="0" i="0" lang="en-US" sz="3046" u="none" cap="none" strike="noStrike">
                <a:solidFill>
                  <a:srgbClr val="000000"/>
                </a:solidFill>
                <a:latin typeface="Arial"/>
                <a:ea typeface="Arial"/>
                <a:cs typeface="Arial"/>
                <a:sym typeface="Arial"/>
              </a:rPr>
              <a:t>Remain seated if you wouldn’t do it. </a:t>
            </a:r>
            <a:endParaRPr/>
          </a:p>
          <a:p>
            <a:pPr indent="0" lvl="0" marL="0" marR="0" rtl="0" algn="ctr">
              <a:lnSpc>
                <a:spcPct val="139986"/>
              </a:lnSpc>
              <a:spcBef>
                <a:spcPts val="0"/>
              </a:spcBef>
              <a:spcAft>
                <a:spcPts val="0"/>
              </a:spcAft>
              <a:buNone/>
            </a:pPr>
            <a:r>
              <a:t/>
            </a:r>
            <a:endParaRPr b="0" i="0" sz="3046" u="none" cap="none" strike="noStrike">
              <a:solidFill>
                <a:srgbClr val="000000"/>
              </a:solidFill>
              <a:latin typeface="Arial"/>
              <a:ea typeface="Arial"/>
              <a:cs typeface="Arial"/>
              <a:sym typeface="Arial"/>
            </a:endParaRPr>
          </a:p>
          <a:p>
            <a:pPr indent="0" lvl="0" marL="0" marR="0" rtl="0" algn="ctr">
              <a:lnSpc>
                <a:spcPct val="139986"/>
              </a:lnSpc>
              <a:spcBef>
                <a:spcPts val="0"/>
              </a:spcBef>
              <a:spcAft>
                <a:spcPts val="0"/>
              </a:spcAft>
              <a:buNone/>
            </a:pPr>
            <a:r>
              <a:rPr b="0" i="0" lang="en-US" sz="3046" u="none" cap="none" strike="noStrike">
                <a:solidFill>
                  <a:srgbClr val="000000"/>
                </a:solidFill>
                <a:latin typeface="Arial"/>
                <a:ea typeface="Arial"/>
                <a:cs typeface="Arial"/>
                <a:sym typeface="Arial"/>
              </a:rPr>
              <a:t>We’ll discuss them all at the end!</a:t>
            </a:r>
            <a:endParaRPr/>
          </a:p>
        </p:txBody>
      </p:sp>
      <p:sp>
        <p:nvSpPr>
          <p:cNvPr id="251" name="Google Shape;251;p14"/>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5"/>
          <p:cNvSpPr/>
          <p:nvPr/>
        </p:nvSpPr>
        <p:spPr>
          <a:xfrm>
            <a:off x="7460070" y="4605497"/>
            <a:ext cx="10674186" cy="5184177"/>
          </a:xfrm>
          <a:custGeom>
            <a:rect b="b" l="l" r="r" t="t"/>
            <a:pathLst>
              <a:path extrusionOk="0" h="5184177" w="10674186">
                <a:moveTo>
                  <a:pt x="0" y="0"/>
                </a:moveTo>
                <a:lnTo>
                  <a:pt x="10674186" y="0"/>
                </a:lnTo>
                <a:lnTo>
                  <a:pt x="10674186" y="5184177"/>
                </a:lnTo>
                <a:lnTo>
                  <a:pt x="0" y="5184177"/>
                </a:lnTo>
                <a:lnTo>
                  <a:pt x="0" y="0"/>
                </a:lnTo>
                <a:close/>
              </a:path>
            </a:pathLst>
          </a:custGeom>
          <a:blipFill rotWithShape="1">
            <a:blip r:embed="rId3">
              <a:alphaModFix/>
            </a:blip>
            <a:stretch>
              <a:fillRect b="-1413" l="0" r="-318" t="-14528"/>
            </a:stretch>
          </a:blipFill>
          <a:ln>
            <a:noFill/>
          </a:ln>
        </p:spPr>
      </p:sp>
      <p:sp>
        <p:nvSpPr>
          <p:cNvPr id="261" name="Google Shape;261;p15"/>
          <p:cNvSpPr/>
          <p:nvPr/>
        </p:nvSpPr>
        <p:spPr>
          <a:xfrm>
            <a:off x="12176478" y="1425945"/>
            <a:ext cx="2282649" cy="1626387"/>
          </a:xfrm>
          <a:custGeom>
            <a:rect b="b" l="l" r="r" t="t"/>
            <a:pathLst>
              <a:path extrusionOk="0" h="1626387" w="2282649">
                <a:moveTo>
                  <a:pt x="0" y="0"/>
                </a:moveTo>
                <a:lnTo>
                  <a:pt x="2282649" y="0"/>
                </a:lnTo>
                <a:lnTo>
                  <a:pt x="2282649" y="1626387"/>
                </a:lnTo>
                <a:lnTo>
                  <a:pt x="0" y="1626387"/>
                </a:lnTo>
                <a:lnTo>
                  <a:pt x="0" y="0"/>
                </a:lnTo>
                <a:close/>
              </a:path>
            </a:pathLst>
          </a:custGeom>
          <a:blipFill rotWithShape="1">
            <a:blip r:embed="rId4">
              <a:alphaModFix amt="51000"/>
            </a:blip>
            <a:stretch>
              <a:fillRect b="0" l="0" r="0" t="0"/>
            </a:stretch>
          </a:blipFill>
          <a:ln>
            <a:noFill/>
          </a:ln>
        </p:spPr>
      </p:sp>
      <p:sp>
        <p:nvSpPr>
          <p:cNvPr id="262" name="Google Shape;262;p15"/>
          <p:cNvSpPr/>
          <p:nvPr/>
        </p:nvSpPr>
        <p:spPr>
          <a:xfrm rot="10800000">
            <a:off x="15871412" y="2483360"/>
            <a:ext cx="2282649" cy="1626387"/>
          </a:xfrm>
          <a:custGeom>
            <a:rect b="b" l="l" r="r" t="t"/>
            <a:pathLst>
              <a:path extrusionOk="0" h="1626387" w="2282649">
                <a:moveTo>
                  <a:pt x="0" y="0"/>
                </a:moveTo>
                <a:lnTo>
                  <a:pt x="2282649" y="0"/>
                </a:lnTo>
                <a:lnTo>
                  <a:pt x="2282649" y="1626387"/>
                </a:lnTo>
                <a:lnTo>
                  <a:pt x="0" y="1626387"/>
                </a:lnTo>
                <a:lnTo>
                  <a:pt x="0" y="0"/>
                </a:lnTo>
                <a:close/>
              </a:path>
            </a:pathLst>
          </a:custGeom>
          <a:blipFill rotWithShape="1">
            <a:blip r:embed="rId4">
              <a:alphaModFix amt="51000"/>
            </a:blip>
            <a:stretch>
              <a:fillRect b="0" l="0" r="0" t="0"/>
            </a:stretch>
          </a:blipFill>
          <a:ln>
            <a:noFill/>
          </a:ln>
        </p:spPr>
      </p:sp>
      <p:sp>
        <p:nvSpPr>
          <p:cNvPr id="263" name="Google Shape;263;p15"/>
          <p:cNvSpPr/>
          <p:nvPr/>
        </p:nvSpPr>
        <p:spPr>
          <a:xfrm>
            <a:off x="1650961" y="5210528"/>
            <a:ext cx="5259211" cy="3506140"/>
          </a:xfrm>
          <a:custGeom>
            <a:rect b="b" l="l" r="r" t="t"/>
            <a:pathLst>
              <a:path extrusionOk="0" h="3506140" w="5259211">
                <a:moveTo>
                  <a:pt x="0" y="0"/>
                </a:moveTo>
                <a:lnTo>
                  <a:pt x="5259211" y="0"/>
                </a:lnTo>
                <a:lnTo>
                  <a:pt x="5259211" y="3506141"/>
                </a:lnTo>
                <a:lnTo>
                  <a:pt x="0" y="3506141"/>
                </a:lnTo>
                <a:lnTo>
                  <a:pt x="0" y="0"/>
                </a:lnTo>
                <a:close/>
              </a:path>
            </a:pathLst>
          </a:custGeom>
          <a:blipFill rotWithShape="1">
            <a:blip r:embed="rId5">
              <a:alphaModFix/>
            </a:blip>
            <a:stretch>
              <a:fillRect b="0" l="0" r="0" t="0"/>
            </a:stretch>
          </a:blipFill>
          <a:ln>
            <a:noFill/>
          </a:ln>
        </p:spPr>
      </p:sp>
      <p:cxnSp>
        <p:nvCxnSpPr>
          <p:cNvPr id="264" name="Google Shape;264;p15"/>
          <p:cNvCxnSpPr/>
          <p:nvPr/>
        </p:nvCxnSpPr>
        <p:spPr>
          <a:xfrm>
            <a:off x="6910172" y="6963599"/>
            <a:ext cx="2897103" cy="1140052"/>
          </a:xfrm>
          <a:prstGeom prst="straightConnector1">
            <a:avLst/>
          </a:prstGeom>
          <a:noFill/>
          <a:ln cap="flat" cmpd="sng" w="38100">
            <a:solidFill>
              <a:srgbClr val="000000"/>
            </a:solidFill>
            <a:prstDash val="solid"/>
            <a:round/>
            <a:headEnd len="sm" w="sm" type="none"/>
            <a:tailEnd len="med" w="med" type="stealth"/>
          </a:ln>
        </p:spPr>
      </p:cxnSp>
      <p:sp>
        <p:nvSpPr>
          <p:cNvPr id="265" name="Google Shape;265;p15"/>
          <p:cNvSpPr/>
          <p:nvPr/>
        </p:nvSpPr>
        <p:spPr>
          <a:xfrm>
            <a:off x="1650961" y="307881"/>
            <a:ext cx="5259211" cy="3716509"/>
          </a:xfrm>
          <a:custGeom>
            <a:rect b="b" l="l" r="r" t="t"/>
            <a:pathLst>
              <a:path extrusionOk="0" h="3716509" w="5259211">
                <a:moveTo>
                  <a:pt x="0" y="0"/>
                </a:moveTo>
                <a:lnTo>
                  <a:pt x="5259211" y="0"/>
                </a:lnTo>
                <a:lnTo>
                  <a:pt x="5259211" y="3716508"/>
                </a:lnTo>
                <a:lnTo>
                  <a:pt x="0" y="3716508"/>
                </a:lnTo>
                <a:lnTo>
                  <a:pt x="0" y="0"/>
                </a:lnTo>
                <a:close/>
              </a:path>
            </a:pathLst>
          </a:custGeom>
          <a:blipFill rotWithShape="1">
            <a:blip r:embed="rId6">
              <a:alphaModFix/>
            </a:blip>
            <a:stretch>
              <a:fillRect b="0" l="0" r="0" t="0"/>
            </a:stretch>
          </a:blipFill>
          <a:ln>
            <a:noFill/>
          </a:ln>
        </p:spPr>
      </p:sp>
      <p:cxnSp>
        <p:nvCxnSpPr>
          <p:cNvPr id="266" name="Google Shape;266;p15"/>
          <p:cNvCxnSpPr/>
          <p:nvPr/>
        </p:nvCxnSpPr>
        <p:spPr>
          <a:xfrm>
            <a:off x="4280567" y="4024389"/>
            <a:ext cx="5722146" cy="2372278"/>
          </a:xfrm>
          <a:prstGeom prst="straightConnector1">
            <a:avLst/>
          </a:prstGeom>
          <a:noFill/>
          <a:ln cap="flat" cmpd="sng" w="38100">
            <a:solidFill>
              <a:srgbClr val="000000"/>
            </a:solidFill>
            <a:prstDash val="solid"/>
            <a:round/>
            <a:headEnd len="sm" w="sm" type="none"/>
            <a:tailEnd len="med" w="med" type="stealth"/>
          </a:ln>
        </p:spPr>
      </p:cxnSp>
      <p:sp>
        <p:nvSpPr>
          <p:cNvPr id="267" name="Google Shape;267;p15"/>
          <p:cNvSpPr/>
          <p:nvPr/>
        </p:nvSpPr>
        <p:spPr>
          <a:xfrm>
            <a:off x="7176872" y="307881"/>
            <a:ext cx="4931882" cy="3698911"/>
          </a:xfrm>
          <a:custGeom>
            <a:rect b="b" l="l" r="r" t="t"/>
            <a:pathLst>
              <a:path extrusionOk="0" h="3698911" w="4931882">
                <a:moveTo>
                  <a:pt x="0" y="0"/>
                </a:moveTo>
                <a:lnTo>
                  <a:pt x="4931882" y="0"/>
                </a:lnTo>
                <a:lnTo>
                  <a:pt x="4931882" y="3698911"/>
                </a:lnTo>
                <a:lnTo>
                  <a:pt x="0" y="3698911"/>
                </a:lnTo>
                <a:lnTo>
                  <a:pt x="0" y="0"/>
                </a:lnTo>
                <a:close/>
              </a:path>
            </a:pathLst>
          </a:custGeom>
          <a:blipFill rotWithShape="1">
            <a:blip r:embed="rId7">
              <a:alphaModFix/>
            </a:blip>
            <a:stretch>
              <a:fillRect b="0" l="0" r="0" t="0"/>
            </a:stretch>
          </a:blipFill>
          <a:ln>
            <a:noFill/>
          </a:ln>
        </p:spPr>
      </p:sp>
      <p:sp>
        <p:nvSpPr>
          <p:cNvPr id="268" name="Google Shape;268;p15"/>
          <p:cNvSpPr txBox="1"/>
          <p:nvPr/>
        </p:nvSpPr>
        <p:spPr>
          <a:xfrm rot="-5400000">
            <a:off x="-3812392" y="4399949"/>
            <a:ext cx="9292200" cy="14871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9662" u="none" cap="none" strike="noStrike">
                <a:solidFill>
                  <a:srgbClr val="8FC585"/>
                </a:solidFill>
                <a:latin typeface="Impact"/>
                <a:ea typeface="Impact"/>
                <a:cs typeface="Impact"/>
                <a:sym typeface="Impact"/>
              </a:rPr>
              <a:t>Protests &amp; strikes</a:t>
            </a:r>
            <a:endParaRPr sz="500"/>
          </a:p>
        </p:txBody>
      </p:sp>
      <p:sp>
        <p:nvSpPr>
          <p:cNvPr id="269" name="Google Shape;269;p15"/>
          <p:cNvSpPr txBox="1"/>
          <p:nvPr/>
        </p:nvSpPr>
        <p:spPr>
          <a:xfrm>
            <a:off x="16293379" y="9866095"/>
            <a:ext cx="1860682" cy="280549"/>
          </a:xfrm>
          <a:prstGeom prst="rect">
            <a:avLst/>
          </a:prstGeom>
          <a:noFill/>
          <a:ln>
            <a:noFill/>
          </a:ln>
        </p:spPr>
        <p:txBody>
          <a:bodyPr anchorCtr="0" anchor="t" bIns="0" lIns="0" spcFirstLastPara="1" rIns="0" wrap="square" tIns="0">
            <a:spAutoFit/>
          </a:bodyPr>
          <a:lstStyle/>
          <a:p>
            <a:pPr indent="0" lvl="0" marL="0" marR="0" rtl="0" algn="ctr">
              <a:lnSpc>
                <a:spcPct val="140058"/>
              </a:lnSpc>
              <a:spcBef>
                <a:spcPts val="0"/>
              </a:spcBef>
              <a:spcAft>
                <a:spcPts val="0"/>
              </a:spcAft>
              <a:buNone/>
            </a:pPr>
            <a:r>
              <a:rPr b="0" i="0" lang="en-US" sz="1700" u="sng" cap="none" strike="noStrike">
                <a:solidFill>
                  <a:srgbClr val="000000"/>
                </a:solidFill>
                <a:latin typeface="Arial"/>
                <a:ea typeface="Arial"/>
                <a:cs typeface="Arial"/>
                <a:sym typeface="Arial"/>
                <a:hlinkClick r:id="rId8">
                  <a:extLst>
                    <a:ext uri="{A12FA001-AC4F-418D-AE19-62706E023703}">
                      <ahyp:hlinkClr val="tx"/>
                    </a:ext>
                  </a:extLst>
                </a:hlinkClick>
              </a:rPr>
              <a:t>Fridays for Future</a:t>
            </a:r>
            <a:endParaRPr/>
          </a:p>
        </p:txBody>
      </p:sp>
      <p:sp>
        <p:nvSpPr>
          <p:cNvPr id="270" name="Google Shape;270;p15"/>
          <p:cNvSpPr txBox="1"/>
          <p:nvPr/>
        </p:nvSpPr>
        <p:spPr>
          <a:xfrm>
            <a:off x="12176478" y="1644652"/>
            <a:ext cx="5869994" cy="1933923"/>
          </a:xfrm>
          <a:prstGeom prst="rect">
            <a:avLst/>
          </a:prstGeom>
          <a:noFill/>
          <a:ln>
            <a:noFill/>
          </a:ln>
        </p:spPr>
        <p:txBody>
          <a:bodyPr anchorCtr="0" anchor="t" bIns="0" lIns="0" spcFirstLastPara="1" rIns="0" wrap="square" tIns="0">
            <a:spAutoFit/>
          </a:bodyPr>
          <a:lstStyle/>
          <a:p>
            <a:pPr indent="0" lvl="0" marL="0" marR="0" rtl="0" algn="ctr">
              <a:lnSpc>
                <a:spcPct val="139964"/>
              </a:lnSpc>
              <a:spcBef>
                <a:spcPts val="0"/>
              </a:spcBef>
              <a:spcAft>
                <a:spcPts val="0"/>
              </a:spcAft>
              <a:buNone/>
            </a:pPr>
            <a:r>
              <a:rPr b="0" i="0" lang="en-US" sz="2247" u="none" cap="none" strike="noStrike">
                <a:solidFill>
                  <a:srgbClr val="000000"/>
                </a:solidFill>
                <a:latin typeface="Arial"/>
                <a:ea typeface="Arial"/>
                <a:cs typeface="Arial"/>
                <a:sym typeface="Arial"/>
              </a:rPr>
              <a:t>If we unite to overcome and we recognise both our similarities and our differences, we can create a world for all.</a:t>
            </a:r>
            <a:endParaRPr/>
          </a:p>
          <a:p>
            <a:pPr indent="0" lvl="0" marL="0" marR="0" rtl="0" algn="ctr">
              <a:lnSpc>
                <a:spcPct val="139964"/>
              </a:lnSpc>
              <a:spcBef>
                <a:spcPts val="0"/>
              </a:spcBef>
              <a:spcAft>
                <a:spcPts val="0"/>
              </a:spcAft>
              <a:buNone/>
            </a:pPr>
            <a:r>
              <a:t/>
            </a:r>
            <a:endParaRPr b="0" i="0" sz="2247" u="none" cap="none" strike="noStrike">
              <a:solidFill>
                <a:srgbClr val="000000"/>
              </a:solidFill>
              <a:latin typeface="Arial"/>
              <a:ea typeface="Arial"/>
              <a:cs typeface="Arial"/>
              <a:sym typeface="Arial"/>
            </a:endParaRPr>
          </a:p>
          <a:p>
            <a:pPr indent="0" lvl="0" marL="0" marR="0" rtl="0" algn="r">
              <a:lnSpc>
                <a:spcPct val="139964"/>
              </a:lnSpc>
              <a:spcBef>
                <a:spcPts val="0"/>
              </a:spcBef>
              <a:spcAft>
                <a:spcPts val="0"/>
              </a:spcAft>
              <a:buNone/>
            </a:pPr>
            <a:r>
              <a:rPr b="0" i="0" lang="en-US" sz="2247" u="none" cap="none" strike="noStrike">
                <a:solidFill>
                  <a:srgbClr val="000000"/>
                </a:solidFill>
                <a:latin typeface="Sansita"/>
                <a:ea typeface="Sansita"/>
                <a:cs typeface="Sansita"/>
                <a:sym typeface="Sansita"/>
              </a:rPr>
              <a:t>Saoirse Exton, Fridays for Future Ireland </a:t>
            </a:r>
            <a:endParaRPr/>
          </a:p>
        </p:txBody>
      </p:sp>
      <p:sp>
        <p:nvSpPr>
          <p:cNvPr id="271" name="Google Shape;271;p15"/>
          <p:cNvSpPr txBox="1"/>
          <p:nvPr/>
        </p:nvSpPr>
        <p:spPr>
          <a:xfrm>
            <a:off x="5334800" y="8697619"/>
            <a:ext cx="1572089" cy="184540"/>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US" sz="1114" u="sng" cap="none" strike="noStrike">
                <a:solidFill>
                  <a:srgbClr val="000000"/>
                </a:solidFill>
                <a:latin typeface="Arial"/>
                <a:ea typeface="Arial"/>
                <a:cs typeface="Arial"/>
                <a:sym typeface="Arial"/>
                <a:hlinkClick r:id="rId9">
                  <a:extLst>
                    <a:ext uri="{A12FA001-AC4F-418D-AE19-62706E023703}">
                      <ahyp:hlinkClr val="tx"/>
                    </a:ext>
                  </a:extLst>
                </a:hlinkClick>
              </a:rPr>
              <a:t>Fridays for Future Peru</a:t>
            </a:r>
            <a:endParaRPr/>
          </a:p>
        </p:txBody>
      </p:sp>
      <p:sp>
        <p:nvSpPr>
          <p:cNvPr id="272" name="Google Shape;272;p15"/>
          <p:cNvSpPr txBox="1"/>
          <p:nvPr/>
        </p:nvSpPr>
        <p:spPr>
          <a:xfrm>
            <a:off x="5305143" y="4005339"/>
            <a:ext cx="1605029" cy="189766"/>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0" i="0" lang="en-US" sz="1149" u="sng" cap="none" strike="noStrike">
                <a:solidFill>
                  <a:srgbClr val="000000"/>
                </a:solidFill>
                <a:latin typeface="Arial"/>
                <a:ea typeface="Arial"/>
                <a:cs typeface="Arial"/>
                <a:sym typeface="Arial"/>
                <a:hlinkClick r:id="rId10">
                  <a:extLst>
                    <a:ext uri="{A12FA001-AC4F-418D-AE19-62706E023703}">
                      <ahyp:hlinkClr val="tx"/>
                    </a:ext>
                  </a:extLst>
                </a:hlinkClick>
              </a:rPr>
              <a:t>Fridays for Future, U.S.</a:t>
            </a:r>
            <a:endParaRPr/>
          </a:p>
        </p:txBody>
      </p:sp>
      <p:sp>
        <p:nvSpPr>
          <p:cNvPr id="273" name="Google Shape;273;p15"/>
          <p:cNvSpPr txBox="1"/>
          <p:nvPr/>
        </p:nvSpPr>
        <p:spPr>
          <a:xfrm>
            <a:off x="9940328" y="4005339"/>
            <a:ext cx="2168426" cy="189956"/>
          </a:xfrm>
          <a:prstGeom prst="rect">
            <a:avLst/>
          </a:prstGeom>
          <a:noFill/>
          <a:ln>
            <a:noFill/>
          </a:ln>
        </p:spPr>
        <p:txBody>
          <a:bodyPr anchorCtr="0" anchor="t" bIns="0" lIns="0" spcFirstLastPara="1" rIns="0" wrap="square" tIns="0">
            <a:spAutoFit/>
          </a:bodyPr>
          <a:lstStyle/>
          <a:p>
            <a:pPr indent="0" lvl="0" marL="0" marR="0" rtl="0" algn="ctr">
              <a:lnSpc>
                <a:spcPct val="139965"/>
              </a:lnSpc>
              <a:spcBef>
                <a:spcPts val="0"/>
              </a:spcBef>
              <a:spcAft>
                <a:spcPts val="0"/>
              </a:spcAft>
              <a:buNone/>
            </a:pPr>
            <a:r>
              <a:rPr b="0" i="0" lang="en-US" sz="1146" u="sng" cap="none" strike="noStrike">
                <a:solidFill>
                  <a:srgbClr val="000000"/>
                </a:solidFill>
                <a:latin typeface="Arial"/>
                <a:ea typeface="Arial"/>
                <a:cs typeface="Arial"/>
                <a:sym typeface="Arial"/>
                <a:hlinkClick r:id="rId11">
                  <a:extLst>
                    <a:ext uri="{A12FA001-AC4F-418D-AE19-62706E023703}">
                      <ahyp:hlinkClr val="tx"/>
                    </a:ext>
                  </a:extLst>
                </a:hlinkClick>
              </a:rPr>
              <a:t>Fridays for Future Sierra Leone</a:t>
            </a:r>
            <a:endParaRPr/>
          </a:p>
        </p:txBody>
      </p:sp>
      <p:cxnSp>
        <p:nvCxnSpPr>
          <p:cNvPr id="274" name="Google Shape;274;p15"/>
          <p:cNvCxnSpPr/>
          <p:nvPr/>
        </p:nvCxnSpPr>
        <p:spPr>
          <a:xfrm>
            <a:off x="9642813" y="4006792"/>
            <a:ext cx="2251229" cy="3490782"/>
          </a:xfrm>
          <a:prstGeom prst="straightConnector1">
            <a:avLst/>
          </a:prstGeom>
          <a:noFill/>
          <a:ln cap="flat" cmpd="sng" w="38100">
            <a:solidFill>
              <a:srgbClr val="000000"/>
            </a:solidFill>
            <a:prstDash val="solid"/>
            <a:round/>
            <a:headEnd len="sm" w="sm" type="none"/>
            <a:tailEnd len="med" w="med" type="stealth"/>
          </a:ln>
        </p:spPr>
      </p:cxnSp>
      <p:sp>
        <p:nvSpPr>
          <p:cNvPr id="275" name="Google Shape;275;p15"/>
          <p:cNvSpPr/>
          <p:nvPr/>
        </p:nvSpPr>
        <p:spPr>
          <a:xfrm>
            <a:off x="16951531" y="110579"/>
            <a:ext cx="1182725" cy="1182725"/>
          </a:xfrm>
          <a:custGeom>
            <a:rect b="b" l="l" r="r" t="t"/>
            <a:pathLst>
              <a:path extrusionOk="0" h="1182725" w="1182725">
                <a:moveTo>
                  <a:pt x="0" y="0"/>
                </a:moveTo>
                <a:lnTo>
                  <a:pt x="1182725" y="0"/>
                </a:lnTo>
                <a:lnTo>
                  <a:pt x="1182725" y="1182725"/>
                </a:lnTo>
                <a:lnTo>
                  <a:pt x="0" y="118272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6"/>
          <p:cNvSpPr/>
          <p:nvPr/>
        </p:nvSpPr>
        <p:spPr>
          <a:xfrm>
            <a:off x="1831292" y="232868"/>
            <a:ext cx="5425279" cy="3616853"/>
          </a:xfrm>
          <a:custGeom>
            <a:rect b="b" l="l" r="r" t="t"/>
            <a:pathLst>
              <a:path extrusionOk="0" h="3616853" w="5425279">
                <a:moveTo>
                  <a:pt x="0" y="0"/>
                </a:moveTo>
                <a:lnTo>
                  <a:pt x="5425280" y="0"/>
                </a:lnTo>
                <a:lnTo>
                  <a:pt x="5425280" y="3616852"/>
                </a:lnTo>
                <a:lnTo>
                  <a:pt x="0" y="3616852"/>
                </a:lnTo>
                <a:lnTo>
                  <a:pt x="0" y="0"/>
                </a:lnTo>
                <a:close/>
              </a:path>
            </a:pathLst>
          </a:custGeom>
          <a:blipFill rotWithShape="1">
            <a:blip r:embed="rId3">
              <a:alphaModFix/>
            </a:blip>
            <a:stretch>
              <a:fillRect b="0" l="0" r="0" t="0"/>
            </a:stretch>
          </a:blipFill>
          <a:ln>
            <a:noFill/>
          </a:ln>
        </p:spPr>
      </p:sp>
      <p:sp>
        <p:nvSpPr>
          <p:cNvPr id="285" name="Google Shape;285;p16"/>
          <p:cNvSpPr/>
          <p:nvPr/>
        </p:nvSpPr>
        <p:spPr>
          <a:xfrm>
            <a:off x="7650042" y="232868"/>
            <a:ext cx="5259211" cy="3716509"/>
          </a:xfrm>
          <a:custGeom>
            <a:rect b="b" l="l" r="r" t="t"/>
            <a:pathLst>
              <a:path extrusionOk="0" h="3716509" w="5259211">
                <a:moveTo>
                  <a:pt x="0" y="0"/>
                </a:moveTo>
                <a:lnTo>
                  <a:pt x="5259211" y="0"/>
                </a:lnTo>
                <a:lnTo>
                  <a:pt x="5259211" y="3716508"/>
                </a:lnTo>
                <a:lnTo>
                  <a:pt x="0" y="3716508"/>
                </a:lnTo>
                <a:lnTo>
                  <a:pt x="0" y="0"/>
                </a:lnTo>
                <a:close/>
              </a:path>
            </a:pathLst>
          </a:custGeom>
          <a:blipFill rotWithShape="1">
            <a:blip r:embed="rId4">
              <a:alphaModFix/>
            </a:blip>
            <a:stretch>
              <a:fillRect b="0" l="0" r="0" t="0"/>
            </a:stretch>
          </a:blipFill>
          <a:ln>
            <a:noFill/>
          </a:ln>
        </p:spPr>
      </p:sp>
      <p:sp>
        <p:nvSpPr>
          <p:cNvPr id="286" name="Google Shape;286;p16"/>
          <p:cNvSpPr/>
          <p:nvPr/>
        </p:nvSpPr>
        <p:spPr>
          <a:xfrm>
            <a:off x="13159585" y="232868"/>
            <a:ext cx="4920605" cy="3690454"/>
          </a:xfrm>
          <a:custGeom>
            <a:rect b="b" l="l" r="r" t="t"/>
            <a:pathLst>
              <a:path extrusionOk="0" h="3690454" w="4920605">
                <a:moveTo>
                  <a:pt x="0" y="0"/>
                </a:moveTo>
                <a:lnTo>
                  <a:pt x="4920605" y="0"/>
                </a:lnTo>
                <a:lnTo>
                  <a:pt x="4920605" y="3690453"/>
                </a:lnTo>
                <a:lnTo>
                  <a:pt x="0" y="3690453"/>
                </a:lnTo>
                <a:lnTo>
                  <a:pt x="0" y="0"/>
                </a:lnTo>
                <a:close/>
              </a:path>
            </a:pathLst>
          </a:custGeom>
          <a:blipFill rotWithShape="1">
            <a:blip r:embed="rId5">
              <a:alphaModFix/>
            </a:blip>
            <a:stretch>
              <a:fillRect b="0" l="0" r="0" t="0"/>
            </a:stretch>
          </a:blipFill>
          <a:ln>
            <a:noFill/>
          </a:ln>
        </p:spPr>
      </p:sp>
      <p:sp>
        <p:nvSpPr>
          <p:cNvPr id="287" name="Google Shape;287;p16"/>
          <p:cNvSpPr txBox="1"/>
          <p:nvPr/>
        </p:nvSpPr>
        <p:spPr>
          <a:xfrm rot="-5400000">
            <a:off x="-3653918" y="4399949"/>
            <a:ext cx="9292200" cy="14871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9662" u="none" cap="none" strike="noStrike">
                <a:solidFill>
                  <a:srgbClr val="8FC585"/>
                </a:solidFill>
                <a:latin typeface="Impact"/>
                <a:ea typeface="Impact"/>
                <a:cs typeface="Impact"/>
                <a:sym typeface="Impact"/>
              </a:rPr>
              <a:t>Protests &amp; strikes</a:t>
            </a:r>
            <a:endParaRPr sz="500"/>
          </a:p>
        </p:txBody>
      </p:sp>
      <p:sp>
        <p:nvSpPr>
          <p:cNvPr id="288" name="Google Shape;288;p16"/>
          <p:cNvSpPr txBox="1"/>
          <p:nvPr/>
        </p:nvSpPr>
        <p:spPr>
          <a:xfrm>
            <a:off x="5634841" y="3830670"/>
            <a:ext cx="1621731" cy="189766"/>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0" i="0" lang="en-US" sz="1149" u="sng" cap="none" strike="noStrike">
                <a:solidFill>
                  <a:srgbClr val="000000"/>
                </a:solidFill>
                <a:latin typeface="Arial"/>
                <a:ea typeface="Arial"/>
                <a:cs typeface="Arial"/>
                <a:sym typeface="Arial"/>
                <a:hlinkClick r:id="rId6">
                  <a:extLst>
                    <a:ext uri="{A12FA001-AC4F-418D-AE19-62706E023703}">
                      <ahyp:hlinkClr val="tx"/>
                    </a:ext>
                  </a:extLst>
                </a:hlinkClick>
              </a:rPr>
              <a:t>Fridays for Future Peru</a:t>
            </a:r>
            <a:endParaRPr/>
          </a:p>
        </p:txBody>
      </p:sp>
      <p:sp>
        <p:nvSpPr>
          <p:cNvPr id="289" name="Google Shape;289;p16"/>
          <p:cNvSpPr txBox="1"/>
          <p:nvPr/>
        </p:nvSpPr>
        <p:spPr>
          <a:xfrm>
            <a:off x="11304224" y="3935705"/>
            <a:ext cx="1605029" cy="189766"/>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0" i="0" lang="en-US" sz="1149" u="sng" cap="none" strike="noStrike">
                <a:solidFill>
                  <a:srgbClr val="000000"/>
                </a:solidFill>
                <a:latin typeface="Arial"/>
                <a:ea typeface="Arial"/>
                <a:cs typeface="Arial"/>
                <a:sym typeface="Arial"/>
                <a:hlinkClick r:id="rId7">
                  <a:extLst>
                    <a:ext uri="{A12FA001-AC4F-418D-AE19-62706E023703}">
                      <ahyp:hlinkClr val="tx"/>
                    </a:ext>
                  </a:extLst>
                </a:hlinkClick>
              </a:rPr>
              <a:t>Fridays for Future, U.S.</a:t>
            </a:r>
            <a:endParaRPr/>
          </a:p>
        </p:txBody>
      </p:sp>
      <p:sp>
        <p:nvSpPr>
          <p:cNvPr id="290" name="Google Shape;290;p16"/>
          <p:cNvSpPr txBox="1"/>
          <p:nvPr/>
        </p:nvSpPr>
        <p:spPr>
          <a:xfrm>
            <a:off x="15911765" y="3935515"/>
            <a:ext cx="2168426" cy="189956"/>
          </a:xfrm>
          <a:prstGeom prst="rect">
            <a:avLst/>
          </a:prstGeom>
          <a:noFill/>
          <a:ln>
            <a:noFill/>
          </a:ln>
        </p:spPr>
        <p:txBody>
          <a:bodyPr anchorCtr="0" anchor="t" bIns="0" lIns="0" spcFirstLastPara="1" rIns="0" wrap="square" tIns="0">
            <a:spAutoFit/>
          </a:bodyPr>
          <a:lstStyle/>
          <a:p>
            <a:pPr indent="0" lvl="0" marL="0" marR="0" rtl="0" algn="ctr">
              <a:lnSpc>
                <a:spcPct val="139965"/>
              </a:lnSpc>
              <a:spcBef>
                <a:spcPts val="0"/>
              </a:spcBef>
              <a:spcAft>
                <a:spcPts val="0"/>
              </a:spcAft>
              <a:buNone/>
            </a:pPr>
            <a:r>
              <a:rPr b="0" i="0" lang="en-US" sz="1146" u="sng" cap="none" strike="noStrike">
                <a:solidFill>
                  <a:srgbClr val="000000"/>
                </a:solidFill>
                <a:latin typeface="Arial"/>
                <a:ea typeface="Arial"/>
                <a:cs typeface="Arial"/>
                <a:sym typeface="Arial"/>
                <a:hlinkClick r:id="rId8">
                  <a:extLst>
                    <a:ext uri="{A12FA001-AC4F-418D-AE19-62706E023703}">
                      <ahyp:hlinkClr val="tx"/>
                    </a:ext>
                  </a:extLst>
                </a:hlinkClick>
              </a:rPr>
              <a:t>Fridays for Future Sierra Leone</a:t>
            </a:r>
            <a:endParaRPr/>
          </a:p>
        </p:txBody>
      </p:sp>
      <p:sp>
        <p:nvSpPr>
          <p:cNvPr id="291" name="Google Shape;291;p16"/>
          <p:cNvSpPr txBox="1"/>
          <p:nvPr/>
        </p:nvSpPr>
        <p:spPr>
          <a:xfrm>
            <a:off x="2082745" y="4948097"/>
            <a:ext cx="8725923" cy="4310203"/>
          </a:xfrm>
          <a:prstGeom prst="rect">
            <a:avLst/>
          </a:prstGeom>
          <a:noFill/>
          <a:ln>
            <a:noFill/>
          </a:ln>
        </p:spPr>
        <p:txBody>
          <a:bodyPr anchorCtr="0" anchor="t" bIns="0" lIns="0" spcFirstLastPara="1" rIns="0" wrap="square" tIns="0">
            <a:spAutoFit/>
          </a:bodyPr>
          <a:lstStyle/>
          <a:p>
            <a:pPr indent="0" lvl="0" marL="0" marR="0" rtl="0" algn="ctr">
              <a:lnSpc>
                <a:spcPct val="182033"/>
              </a:lnSpc>
              <a:spcBef>
                <a:spcPts val="0"/>
              </a:spcBef>
              <a:spcAft>
                <a:spcPts val="0"/>
              </a:spcAft>
              <a:buNone/>
            </a:pPr>
            <a:r>
              <a:rPr b="0" i="0" lang="en-US" sz="4230" u="none" cap="none" strike="noStrike">
                <a:solidFill>
                  <a:srgbClr val="000000"/>
                </a:solidFill>
                <a:latin typeface="Arial"/>
                <a:ea typeface="Arial"/>
                <a:cs typeface="Arial"/>
                <a:sym typeface="Arial"/>
              </a:rPr>
              <a:t>Stand up if you would</a:t>
            </a:r>
            <a:endParaRPr/>
          </a:p>
          <a:p>
            <a:pPr indent="0" lvl="0" marL="0" marR="0" rtl="0" algn="ctr">
              <a:lnSpc>
                <a:spcPct val="182021"/>
              </a:lnSpc>
              <a:spcBef>
                <a:spcPts val="0"/>
              </a:spcBef>
              <a:spcAft>
                <a:spcPts val="0"/>
              </a:spcAft>
              <a:buNone/>
            </a:pPr>
            <a:r>
              <a:rPr b="0" i="0" lang="en-US" sz="6380" u="none" cap="none" strike="noStrike">
                <a:solidFill>
                  <a:srgbClr val="000000"/>
                </a:solidFill>
                <a:latin typeface="Arial"/>
                <a:ea typeface="Arial"/>
                <a:cs typeface="Arial"/>
                <a:sym typeface="Arial"/>
              </a:rPr>
              <a:t>join a strike or protest</a:t>
            </a:r>
            <a:endParaRPr/>
          </a:p>
          <a:p>
            <a:pPr indent="0" lvl="0" marL="0" marR="0" rtl="0" algn="ctr">
              <a:lnSpc>
                <a:spcPct val="181996"/>
              </a:lnSpc>
              <a:spcBef>
                <a:spcPts val="0"/>
              </a:spcBef>
              <a:spcAft>
                <a:spcPts val="0"/>
              </a:spcAft>
              <a:buNone/>
            </a:pPr>
            <a:r>
              <a:rPr b="0" i="0" lang="en-US" sz="4227" u="none" cap="none" strike="noStrike">
                <a:solidFill>
                  <a:srgbClr val="000000"/>
                </a:solidFill>
                <a:latin typeface="Arial"/>
                <a:ea typeface="Arial"/>
                <a:cs typeface="Arial"/>
                <a:sym typeface="Arial"/>
              </a:rPr>
              <a:t>to support climate action.</a:t>
            </a:r>
            <a:endParaRPr/>
          </a:p>
          <a:p>
            <a:pPr indent="0" lvl="0" marL="0" marR="0" rtl="0" algn="ctr">
              <a:lnSpc>
                <a:spcPct val="181996"/>
              </a:lnSpc>
              <a:spcBef>
                <a:spcPts val="0"/>
              </a:spcBef>
              <a:spcAft>
                <a:spcPts val="0"/>
              </a:spcAft>
              <a:buNone/>
            </a:pPr>
            <a:r>
              <a:rPr b="0" i="0" lang="en-US" sz="4227" u="none" cap="none" strike="noStrike">
                <a:solidFill>
                  <a:srgbClr val="000000"/>
                </a:solidFill>
                <a:latin typeface="Arial"/>
                <a:ea typeface="Arial"/>
                <a:cs typeface="Arial"/>
                <a:sym typeface="Arial"/>
              </a:rPr>
              <a:t>Remain seated if not.</a:t>
            </a:r>
            <a:endParaRPr/>
          </a:p>
        </p:txBody>
      </p:sp>
      <p:sp>
        <p:nvSpPr>
          <p:cNvPr id="292" name="Google Shape;292;p16"/>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7"/>
          <p:cNvSpPr/>
          <p:nvPr/>
        </p:nvSpPr>
        <p:spPr>
          <a:xfrm>
            <a:off x="9119379" y="4974244"/>
            <a:ext cx="2132333" cy="1519287"/>
          </a:xfrm>
          <a:custGeom>
            <a:rect b="b" l="l" r="r" t="t"/>
            <a:pathLst>
              <a:path extrusionOk="0" h="1519287" w="2132333">
                <a:moveTo>
                  <a:pt x="0" y="0"/>
                </a:moveTo>
                <a:lnTo>
                  <a:pt x="2132333" y="0"/>
                </a:lnTo>
                <a:lnTo>
                  <a:pt x="2132333" y="1519288"/>
                </a:lnTo>
                <a:lnTo>
                  <a:pt x="0" y="1519288"/>
                </a:lnTo>
                <a:lnTo>
                  <a:pt x="0" y="0"/>
                </a:lnTo>
                <a:close/>
              </a:path>
            </a:pathLst>
          </a:custGeom>
          <a:blipFill rotWithShape="1">
            <a:blip r:embed="rId3">
              <a:alphaModFix amt="51000"/>
            </a:blip>
            <a:stretch>
              <a:fillRect b="0" l="0" r="0" t="0"/>
            </a:stretch>
          </a:blipFill>
          <a:ln>
            <a:noFill/>
          </a:ln>
        </p:spPr>
      </p:sp>
      <p:sp>
        <p:nvSpPr>
          <p:cNvPr id="302" name="Google Shape;302;p17"/>
          <p:cNvSpPr/>
          <p:nvPr/>
        </p:nvSpPr>
        <p:spPr>
          <a:xfrm rot="10800000">
            <a:off x="14535604" y="8053581"/>
            <a:ext cx="2132333" cy="1519287"/>
          </a:xfrm>
          <a:custGeom>
            <a:rect b="b" l="l" r="r" t="t"/>
            <a:pathLst>
              <a:path extrusionOk="0" h="1519287" w="2132333">
                <a:moveTo>
                  <a:pt x="0" y="0"/>
                </a:moveTo>
                <a:lnTo>
                  <a:pt x="2132334" y="0"/>
                </a:lnTo>
                <a:lnTo>
                  <a:pt x="2132334" y="1519287"/>
                </a:lnTo>
                <a:lnTo>
                  <a:pt x="0" y="1519287"/>
                </a:lnTo>
                <a:lnTo>
                  <a:pt x="0" y="0"/>
                </a:lnTo>
                <a:close/>
              </a:path>
            </a:pathLst>
          </a:custGeom>
          <a:blipFill rotWithShape="1">
            <a:blip r:embed="rId3">
              <a:alphaModFix amt="51000"/>
            </a:blip>
            <a:stretch>
              <a:fillRect b="0" l="0" r="0" t="0"/>
            </a:stretch>
          </a:blipFill>
          <a:ln>
            <a:noFill/>
          </a:ln>
        </p:spPr>
      </p:sp>
      <p:sp>
        <p:nvSpPr>
          <p:cNvPr id="303" name="Google Shape;303;p17"/>
          <p:cNvSpPr/>
          <p:nvPr/>
        </p:nvSpPr>
        <p:spPr>
          <a:xfrm>
            <a:off x="2811575" y="4974244"/>
            <a:ext cx="5971915" cy="5040548"/>
          </a:xfrm>
          <a:custGeom>
            <a:rect b="b" l="l" r="r" t="t"/>
            <a:pathLst>
              <a:path extrusionOk="0" h="5040548" w="5971915">
                <a:moveTo>
                  <a:pt x="0" y="0"/>
                </a:moveTo>
                <a:lnTo>
                  <a:pt x="5971915" y="0"/>
                </a:lnTo>
                <a:lnTo>
                  <a:pt x="5971915" y="5040548"/>
                </a:lnTo>
                <a:lnTo>
                  <a:pt x="0" y="5040548"/>
                </a:lnTo>
                <a:lnTo>
                  <a:pt x="0" y="0"/>
                </a:lnTo>
                <a:close/>
              </a:path>
            </a:pathLst>
          </a:custGeom>
          <a:blipFill rotWithShape="1">
            <a:blip r:embed="rId4">
              <a:alphaModFix/>
            </a:blip>
            <a:stretch>
              <a:fillRect b="-27360" l="0" r="0" t="0"/>
            </a:stretch>
          </a:blipFill>
          <a:ln>
            <a:noFill/>
          </a:ln>
        </p:spPr>
      </p:sp>
      <p:sp>
        <p:nvSpPr>
          <p:cNvPr id="304" name="Google Shape;304;p17"/>
          <p:cNvSpPr/>
          <p:nvPr/>
        </p:nvSpPr>
        <p:spPr>
          <a:xfrm>
            <a:off x="10051323" y="163667"/>
            <a:ext cx="8055336" cy="4531127"/>
          </a:xfrm>
          <a:custGeom>
            <a:rect b="b" l="l" r="r" t="t"/>
            <a:pathLst>
              <a:path extrusionOk="0" h="4531127" w="8055336">
                <a:moveTo>
                  <a:pt x="0" y="0"/>
                </a:moveTo>
                <a:lnTo>
                  <a:pt x="8055336" y="0"/>
                </a:lnTo>
                <a:lnTo>
                  <a:pt x="8055336" y="4531127"/>
                </a:lnTo>
                <a:lnTo>
                  <a:pt x="0" y="4531127"/>
                </a:lnTo>
                <a:lnTo>
                  <a:pt x="0" y="0"/>
                </a:lnTo>
                <a:close/>
              </a:path>
            </a:pathLst>
          </a:custGeom>
          <a:blipFill rotWithShape="1">
            <a:blip r:embed="rId5">
              <a:alphaModFix/>
            </a:blip>
            <a:stretch>
              <a:fillRect b="0" l="0" r="0" t="0"/>
            </a:stretch>
          </a:blipFill>
          <a:ln>
            <a:noFill/>
          </a:ln>
        </p:spPr>
      </p:sp>
      <p:sp>
        <p:nvSpPr>
          <p:cNvPr id="305" name="Google Shape;305;p17"/>
          <p:cNvSpPr/>
          <p:nvPr/>
        </p:nvSpPr>
        <p:spPr>
          <a:xfrm>
            <a:off x="2319373" y="163667"/>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3">
              <a:alphaModFix amt="51000"/>
            </a:blip>
            <a:stretch>
              <a:fillRect b="0" l="0" r="0" t="0"/>
            </a:stretch>
          </a:blipFill>
          <a:ln>
            <a:noFill/>
          </a:ln>
        </p:spPr>
      </p:sp>
      <p:sp>
        <p:nvSpPr>
          <p:cNvPr id="306" name="Google Shape;306;p17"/>
          <p:cNvSpPr/>
          <p:nvPr/>
        </p:nvSpPr>
        <p:spPr>
          <a:xfrm rot="10800000">
            <a:off x="7094202" y="3087793"/>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3">
              <a:alphaModFix amt="51000"/>
            </a:blip>
            <a:stretch>
              <a:fillRect b="0" l="0" r="0" t="0"/>
            </a:stretch>
          </a:blipFill>
          <a:ln>
            <a:noFill/>
          </a:ln>
        </p:spPr>
      </p:sp>
      <p:sp>
        <p:nvSpPr>
          <p:cNvPr id="307" name="Google Shape;307;p17"/>
          <p:cNvSpPr txBox="1"/>
          <p:nvPr/>
        </p:nvSpPr>
        <p:spPr>
          <a:xfrm rot="-5400000">
            <a:off x="-3004407" y="3870960"/>
            <a:ext cx="8773800" cy="21864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4203" u="none" cap="none" strike="noStrike">
                <a:solidFill>
                  <a:srgbClr val="8FC585"/>
                </a:solidFill>
                <a:latin typeface="Impact"/>
                <a:ea typeface="Impact"/>
                <a:cs typeface="Impact"/>
                <a:sym typeface="Impact"/>
              </a:rPr>
              <a:t>Disruptions</a:t>
            </a:r>
            <a:endParaRPr sz="200"/>
          </a:p>
        </p:txBody>
      </p:sp>
      <p:sp>
        <p:nvSpPr>
          <p:cNvPr id="308" name="Google Shape;308;p17"/>
          <p:cNvSpPr txBox="1"/>
          <p:nvPr/>
        </p:nvSpPr>
        <p:spPr>
          <a:xfrm>
            <a:off x="9309195" y="5314943"/>
            <a:ext cx="7169562" cy="40361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0" i="0" lang="en-US" sz="2315" u="none" cap="none" strike="noStrike">
                <a:solidFill>
                  <a:srgbClr val="000000"/>
                </a:solidFill>
                <a:latin typeface="Arial"/>
                <a:ea typeface="Arial"/>
                <a:cs typeface="Arial"/>
                <a:sym typeface="Arial"/>
              </a:rPr>
              <a:t>We want climate action, we want tree-planting, but we urgently need a shift away from the focus on timber production towards native natural woodlands of broadleaf trees.</a:t>
            </a:r>
            <a:endParaRPr/>
          </a:p>
          <a:p>
            <a:pPr indent="0" lvl="0" marL="0" marR="0" rtl="0" algn="ctr">
              <a:lnSpc>
                <a:spcPct val="140043"/>
              </a:lnSpc>
              <a:spcBef>
                <a:spcPts val="0"/>
              </a:spcBef>
              <a:spcAft>
                <a:spcPts val="0"/>
              </a:spcAft>
              <a:buNone/>
            </a:pPr>
            <a:r>
              <a:t/>
            </a:r>
            <a:endParaRPr b="0" i="0" sz="2315" u="none" cap="none" strike="noStrike">
              <a:solidFill>
                <a:srgbClr val="000000"/>
              </a:solidFill>
              <a:latin typeface="Arial"/>
              <a:ea typeface="Arial"/>
              <a:cs typeface="Arial"/>
              <a:sym typeface="Arial"/>
            </a:endParaRPr>
          </a:p>
          <a:p>
            <a:pPr indent="0" lvl="0" marL="0" marR="0" rtl="0" algn="ctr">
              <a:lnSpc>
                <a:spcPct val="140043"/>
              </a:lnSpc>
              <a:spcBef>
                <a:spcPts val="0"/>
              </a:spcBef>
              <a:spcAft>
                <a:spcPts val="0"/>
              </a:spcAft>
              <a:buNone/>
            </a:pPr>
            <a:r>
              <a:rPr b="0" i="0" lang="en-US" sz="2315" u="none" cap="none" strike="noStrike">
                <a:solidFill>
                  <a:srgbClr val="000000"/>
                </a:solidFill>
                <a:latin typeface="Arial"/>
                <a:ea typeface="Arial"/>
                <a:cs typeface="Arial"/>
                <a:sym typeface="Arial"/>
              </a:rPr>
              <a:t>Coillte has lost our trust. We’ve been campaigning for years but the Government hasn’t listened.</a:t>
            </a:r>
            <a:endParaRPr/>
          </a:p>
          <a:p>
            <a:pPr indent="0" lvl="0" marL="0" marR="0" rtl="0" algn="ctr">
              <a:lnSpc>
                <a:spcPct val="140043"/>
              </a:lnSpc>
              <a:spcBef>
                <a:spcPts val="0"/>
              </a:spcBef>
              <a:spcAft>
                <a:spcPts val="0"/>
              </a:spcAft>
              <a:buNone/>
            </a:pPr>
            <a:r>
              <a:t/>
            </a:r>
            <a:endParaRPr b="0" i="0" sz="2315" u="none" cap="none" strike="noStrike">
              <a:solidFill>
                <a:srgbClr val="000000"/>
              </a:solidFill>
              <a:latin typeface="Arial"/>
              <a:ea typeface="Arial"/>
              <a:cs typeface="Arial"/>
              <a:sym typeface="Arial"/>
            </a:endParaRPr>
          </a:p>
          <a:p>
            <a:pPr indent="0" lvl="0" marL="0" marR="0" rtl="0" algn="r">
              <a:lnSpc>
                <a:spcPct val="140043"/>
              </a:lnSpc>
              <a:spcBef>
                <a:spcPts val="0"/>
              </a:spcBef>
              <a:spcAft>
                <a:spcPts val="0"/>
              </a:spcAft>
              <a:buNone/>
            </a:pPr>
            <a:r>
              <a:rPr b="0" i="0" lang="en-US" sz="2315" u="sng" cap="none" strike="noStrike">
                <a:solidFill>
                  <a:srgbClr val="000000"/>
                </a:solidFill>
                <a:latin typeface="Arial"/>
                <a:ea typeface="Arial"/>
                <a:cs typeface="Arial"/>
                <a:sym typeface="Arial"/>
                <a:hlinkClick r:id="rId6">
                  <a:extLst>
                    <a:ext uri="{A12FA001-AC4F-418D-AE19-62706E023703}">
                      <ahyp:hlinkClr val="tx"/>
                    </a:ext>
                  </a:extLst>
                </a:hlinkClick>
              </a:rPr>
              <a:t>Brian Smyth, Save Letrim</a:t>
            </a:r>
            <a:endParaRPr/>
          </a:p>
          <a:p>
            <a:pPr indent="0" lvl="0" marL="0" marR="0" rtl="0" algn="ctr">
              <a:lnSpc>
                <a:spcPct val="140043"/>
              </a:lnSpc>
              <a:spcBef>
                <a:spcPts val="0"/>
              </a:spcBef>
              <a:spcAft>
                <a:spcPts val="0"/>
              </a:spcAft>
              <a:buNone/>
            </a:pPr>
            <a:r>
              <a:t/>
            </a:r>
            <a:endParaRPr b="0" i="0" sz="2315" u="sng" cap="none" strike="noStrike">
              <a:solidFill>
                <a:srgbClr val="000000"/>
              </a:solidFill>
              <a:latin typeface="Arial"/>
              <a:ea typeface="Arial"/>
              <a:cs typeface="Arial"/>
              <a:sym typeface="Arial"/>
              <a:hlinkClick r:id="rId7">
                <a:extLst>
                  <a:ext uri="{A12FA001-AC4F-418D-AE19-62706E023703}">
                    <ahyp:hlinkClr val="tx"/>
                  </a:ext>
                </a:extLst>
              </a:hlinkClick>
            </a:endParaRPr>
          </a:p>
        </p:txBody>
      </p:sp>
      <p:sp>
        <p:nvSpPr>
          <p:cNvPr id="309" name="Google Shape;309;p17"/>
          <p:cNvSpPr txBox="1"/>
          <p:nvPr/>
        </p:nvSpPr>
        <p:spPr>
          <a:xfrm>
            <a:off x="2477271" y="526297"/>
            <a:ext cx="6824627" cy="3758243"/>
          </a:xfrm>
          <a:prstGeom prst="rect">
            <a:avLst/>
          </a:prstGeom>
          <a:noFill/>
          <a:ln>
            <a:noFill/>
          </a:ln>
        </p:spPr>
        <p:txBody>
          <a:bodyPr anchorCtr="0" anchor="t" bIns="0" lIns="0" spcFirstLastPara="1" rIns="0" wrap="square" tIns="0">
            <a:spAutoFit/>
          </a:bodyPr>
          <a:lstStyle/>
          <a:p>
            <a:pPr indent="0" lvl="0" marL="0" marR="0" rtl="0" algn="ctr">
              <a:lnSpc>
                <a:spcPct val="139974"/>
              </a:lnSpc>
              <a:spcBef>
                <a:spcPts val="0"/>
              </a:spcBef>
              <a:spcAft>
                <a:spcPts val="0"/>
              </a:spcAft>
              <a:buNone/>
            </a:pPr>
            <a:r>
              <a:rPr b="0" i="0" lang="en-US" sz="2389" u="none" cap="none" strike="noStrike">
                <a:solidFill>
                  <a:srgbClr val="000000"/>
                </a:solidFill>
                <a:latin typeface="Arial"/>
                <a:ea typeface="Arial"/>
                <a:cs typeface="Arial"/>
                <a:sym typeface="Arial"/>
              </a:rPr>
              <a:t>The most effective protest is a disruptive one.</a:t>
            </a:r>
            <a:endParaRPr/>
          </a:p>
          <a:p>
            <a:pPr indent="0" lvl="0" marL="0" marR="0" rtl="0" algn="ctr">
              <a:lnSpc>
                <a:spcPct val="139974"/>
              </a:lnSpc>
              <a:spcBef>
                <a:spcPts val="0"/>
              </a:spcBef>
              <a:spcAft>
                <a:spcPts val="0"/>
              </a:spcAft>
              <a:buNone/>
            </a:pPr>
            <a:r>
              <a:t/>
            </a:r>
            <a:endParaRPr b="0" i="0" sz="2389" u="none" cap="none" strike="noStrike">
              <a:solidFill>
                <a:srgbClr val="000000"/>
              </a:solidFill>
              <a:latin typeface="Arial"/>
              <a:ea typeface="Arial"/>
              <a:cs typeface="Arial"/>
              <a:sym typeface="Arial"/>
            </a:endParaRPr>
          </a:p>
          <a:p>
            <a:pPr indent="0" lvl="0" marL="0" marR="0" rtl="0" algn="ctr">
              <a:lnSpc>
                <a:spcPct val="139974"/>
              </a:lnSpc>
              <a:spcBef>
                <a:spcPts val="0"/>
              </a:spcBef>
              <a:spcAft>
                <a:spcPts val="0"/>
              </a:spcAft>
              <a:buNone/>
            </a:pPr>
            <a:r>
              <a:rPr b="0" i="0" lang="en-US" sz="2389" u="none" cap="none" strike="noStrike">
                <a:solidFill>
                  <a:srgbClr val="000000"/>
                </a:solidFill>
                <a:latin typeface="Arial"/>
                <a:ea typeface="Arial"/>
                <a:cs typeface="Arial"/>
                <a:sym typeface="Arial"/>
              </a:rPr>
              <a:t>[T]here’s a big harm happening in the world that is pushed to the background. And if we don’t deal with it properly, the global temperature will disrupt life beyond all measures that we have.</a:t>
            </a:r>
            <a:endParaRPr/>
          </a:p>
          <a:p>
            <a:pPr indent="0" lvl="0" marL="0" marR="0" rtl="0" algn="ctr">
              <a:lnSpc>
                <a:spcPct val="139974"/>
              </a:lnSpc>
              <a:spcBef>
                <a:spcPts val="0"/>
              </a:spcBef>
              <a:spcAft>
                <a:spcPts val="0"/>
              </a:spcAft>
              <a:buNone/>
            </a:pPr>
            <a:r>
              <a:t/>
            </a:r>
            <a:endParaRPr b="0" i="0" sz="2389" u="none" cap="none" strike="noStrike">
              <a:solidFill>
                <a:srgbClr val="000000"/>
              </a:solidFill>
              <a:latin typeface="Arial"/>
              <a:ea typeface="Arial"/>
              <a:cs typeface="Arial"/>
              <a:sym typeface="Arial"/>
            </a:endParaRPr>
          </a:p>
          <a:p>
            <a:pPr indent="0" lvl="0" marL="0" marR="0" rtl="0" algn="r">
              <a:lnSpc>
                <a:spcPct val="139974"/>
              </a:lnSpc>
              <a:spcBef>
                <a:spcPts val="0"/>
              </a:spcBef>
              <a:spcAft>
                <a:spcPts val="0"/>
              </a:spcAft>
              <a:buNone/>
            </a:pPr>
            <a:r>
              <a:rPr b="0" i="0" lang="en-US" sz="2389" u="sng" cap="none" strike="noStrike">
                <a:solidFill>
                  <a:srgbClr val="000000"/>
                </a:solidFill>
                <a:latin typeface="Arial"/>
                <a:ea typeface="Arial"/>
                <a:cs typeface="Arial"/>
                <a:sym typeface="Arial"/>
                <a:hlinkClick r:id="rId8">
                  <a:extLst>
                    <a:ext uri="{A12FA001-AC4F-418D-AE19-62706E023703}">
                      <ahyp:hlinkClr val="tx"/>
                    </a:ext>
                  </a:extLst>
                </a:hlinkClick>
              </a:rPr>
              <a:t>Dale Vince, Just Stop Oil</a:t>
            </a:r>
            <a:endParaRPr/>
          </a:p>
        </p:txBody>
      </p:sp>
      <p:sp>
        <p:nvSpPr>
          <p:cNvPr id="310" name="Google Shape;310;p17"/>
          <p:cNvSpPr txBox="1"/>
          <p:nvPr/>
        </p:nvSpPr>
        <p:spPr>
          <a:xfrm>
            <a:off x="7094202" y="9770650"/>
            <a:ext cx="1571625" cy="23943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US" sz="1444" u="sng" cap="none" strike="noStrike">
                <a:solidFill>
                  <a:srgbClr val="000000"/>
                </a:solidFill>
                <a:latin typeface="Arial"/>
                <a:ea typeface="Arial"/>
                <a:cs typeface="Arial"/>
                <a:sym typeface="Arial"/>
              </a:rPr>
              <a:t>Irish Independent</a:t>
            </a:r>
            <a:endParaRPr/>
          </a:p>
        </p:txBody>
      </p:sp>
      <p:sp>
        <p:nvSpPr>
          <p:cNvPr id="311" name="Google Shape;311;p17"/>
          <p:cNvSpPr txBox="1"/>
          <p:nvPr/>
        </p:nvSpPr>
        <p:spPr>
          <a:xfrm>
            <a:off x="16987741" y="4675744"/>
            <a:ext cx="1118919" cy="185598"/>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2" u="none" cap="none" strike="noStrike">
                <a:solidFill>
                  <a:srgbClr val="000000"/>
                </a:solidFill>
                <a:latin typeface="Arial"/>
                <a:ea typeface="Arial"/>
                <a:cs typeface="Arial"/>
                <a:sym typeface="Arial"/>
              </a:rPr>
              <a:t>Mike Egerton/PA</a:t>
            </a:r>
            <a:endParaRPr/>
          </a:p>
        </p:txBody>
      </p:sp>
      <p:sp>
        <p:nvSpPr>
          <p:cNvPr id="312" name="Google Shape;312;p17"/>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p:nvPr/>
        </p:nvSpPr>
        <p:spPr>
          <a:xfrm>
            <a:off x="10025403" y="216579"/>
            <a:ext cx="8055336" cy="4531127"/>
          </a:xfrm>
          <a:custGeom>
            <a:rect b="b" l="l" r="r" t="t"/>
            <a:pathLst>
              <a:path extrusionOk="0" h="4531127" w="8055336">
                <a:moveTo>
                  <a:pt x="0" y="0"/>
                </a:moveTo>
                <a:lnTo>
                  <a:pt x="8055336" y="0"/>
                </a:lnTo>
                <a:lnTo>
                  <a:pt x="8055336" y="4531126"/>
                </a:lnTo>
                <a:lnTo>
                  <a:pt x="0" y="4531126"/>
                </a:lnTo>
                <a:lnTo>
                  <a:pt x="0" y="0"/>
                </a:lnTo>
                <a:close/>
              </a:path>
            </a:pathLst>
          </a:custGeom>
          <a:blipFill rotWithShape="1">
            <a:blip r:embed="rId3">
              <a:alphaModFix/>
            </a:blip>
            <a:stretch>
              <a:fillRect b="0" l="0" r="0" t="0"/>
            </a:stretch>
          </a:blipFill>
          <a:ln>
            <a:noFill/>
          </a:ln>
        </p:spPr>
      </p:sp>
      <p:sp>
        <p:nvSpPr>
          <p:cNvPr id="322" name="Google Shape;322;p18"/>
          <p:cNvSpPr/>
          <p:nvPr/>
        </p:nvSpPr>
        <p:spPr>
          <a:xfrm>
            <a:off x="2838561" y="216579"/>
            <a:ext cx="6799346" cy="4531127"/>
          </a:xfrm>
          <a:custGeom>
            <a:rect b="b" l="l" r="r" t="t"/>
            <a:pathLst>
              <a:path extrusionOk="0" h="4531127" w="6799346">
                <a:moveTo>
                  <a:pt x="0" y="0"/>
                </a:moveTo>
                <a:lnTo>
                  <a:pt x="6799346" y="0"/>
                </a:lnTo>
                <a:lnTo>
                  <a:pt x="6799346" y="4531126"/>
                </a:lnTo>
                <a:lnTo>
                  <a:pt x="0" y="4531126"/>
                </a:lnTo>
                <a:lnTo>
                  <a:pt x="0" y="0"/>
                </a:lnTo>
                <a:close/>
              </a:path>
            </a:pathLst>
          </a:custGeom>
          <a:blipFill rotWithShape="1">
            <a:blip r:embed="rId4">
              <a:alphaModFix/>
            </a:blip>
            <a:stretch>
              <a:fillRect b="0" l="0" r="0" t="0"/>
            </a:stretch>
          </a:blipFill>
          <a:ln>
            <a:noFill/>
          </a:ln>
        </p:spPr>
      </p:sp>
      <p:sp>
        <p:nvSpPr>
          <p:cNvPr id="323" name="Google Shape;323;p18"/>
          <p:cNvSpPr txBox="1"/>
          <p:nvPr/>
        </p:nvSpPr>
        <p:spPr>
          <a:xfrm rot="-5400000">
            <a:off x="-3100757" y="3918260"/>
            <a:ext cx="8773800" cy="21864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4203" u="none" cap="none" strike="noStrike">
                <a:solidFill>
                  <a:srgbClr val="8FC585"/>
                </a:solidFill>
                <a:latin typeface="Impact"/>
                <a:ea typeface="Impact"/>
                <a:cs typeface="Impact"/>
                <a:sym typeface="Impact"/>
              </a:rPr>
              <a:t>Disruptions</a:t>
            </a:r>
            <a:endParaRPr sz="200"/>
          </a:p>
        </p:txBody>
      </p:sp>
      <p:sp>
        <p:nvSpPr>
          <p:cNvPr id="324" name="Google Shape;324;p18"/>
          <p:cNvSpPr txBox="1"/>
          <p:nvPr/>
        </p:nvSpPr>
        <p:spPr>
          <a:xfrm>
            <a:off x="3172085" y="4948097"/>
            <a:ext cx="7924258" cy="4315001"/>
          </a:xfrm>
          <a:prstGeom prst="rect">
            <a:avLst/>
          </a:prstGeom>
          <a:noFill/>
          <a:ln>
            <a:noFill/>
          </a:ln>
        </p:spPr>
        <p:txBody>
          <a:bodyPr anchorCtr="0" anchor="t" bIns="0" lIns="0" spcFirstLastPara="1" rIns="0" wrap="square" tIns="0">
            <a:spAutoFit/>
          </a:bodyPr>
          <a:lstStyle/>
          <a:p>
            <a:pPr indent="0" lvl="0" marL="0" marR="0" rtl="0" algn="ctr">
              <a:lnSpc>
                <a:spcPct val="182033"/>
              </a:lnSpc>
              <a:spcBef>
                <a:spcPts val="0"/>
              </a:spcBef>
              <a:spcAft>
                <a:spcPts val="0"/>
              </a:spcAft>
              <a:buNone/>
            </a:pPr>
            <a:r>
              <a:rPr b="0" i="0" lang="en-US" sz="4230" u="none" cap="none" strike="noStrike">
                <a:solidFill>
                  <a:srgbClr val="000000"/>
                </a:solidFill>
                <a:latin typeface="Arial"/>
                <a:ea typeface="Arial"/>
                <a:cs typeface="Arial"/>
                <a:sym typeface="Arial"/>
              </a:rPr>
              <a:t>Stand up if you would</a:t>
            </a:r>
            <a:endParaRPr/>
          </a:p>
          <a:p>
            <a:pPr indent="0" lvl="0" marL="0" marR="0" rtl="0" algn="ctr">
              <a:lnSpc>
                <a:spcPct val="182021"/>
              </a:lnSpc>
              <a:spcBef>
                <a:spcPts val="0"/>
              </a:spcBef>
              <a:spcAft>
                <a:spcPts val="0"/>
              </a:spcAft>
              <a:buNone/>
            </a:pPr>
            <a:r>
              <a:rPr b="0" i="0" lang="en-US" sz="6380" u="none" cap="none" strike="noStrike">
                <a:solidFill>
                  <a:srgbClr val="000000"/>
                </a:solidFill>
                <a:latin typeface="Arial"/>
                <a:ea typeface="Arial"/>
                <a:cs typeface="Arial"/>
                <a:sym typeface="Arial"/>
              </a:rPr>
              <a:t>cause a disruption</a:t>
            </a:r>
            <a:endParaRPr/>
          </a:p>
          <a:p>
            <a:pPr indent="0" lvl="0" marL="0" marR="0" rtl="0" algn="ctr">
              <a:lnSpc>
                <a:spcPct val="182000"/>
              </a:lnSpc>
              <a:spcBef>
                <a:spcPts val="0"/>
              </a:spcBef>
              <a:spcAft>
                <a:spcPts val="0"/>
              </a:spcAft>
              <a:buNone/>
            </a:pPr>
            <a:r>
              <a:rPr b="0" i="0" lang="en-US" sz="4300" u="none" cap="none" strike="noStrike">
                <a:solidFill>
                  <a:srgbClr val="000000"/>
                </a:solidFill>
                <a:latin typeface="Arial"/>
                <a:ea typeface="Arial"/>
                <a:cs typeface="Arial"/>
                <a:sym typeface="Arial"/>
              </a:rPr>
              <a:t>to support climate action.</a:t>
            </a:r>
            <a:endParaRPr/>
          </a:p>
          <a:p>
            <a:pPr indent="0" lvl="0" marL="0" marR="0" rtl="0" algn="ctr">
              <a:lnSpc>
                <a:spcPct val="181996"/>
              </a:lnSpc>
              <a:spcBef>
                <a:spcPts val="0"/>
              </a:spcBef>
              <a:spcAft>
                <a:spcPts val="0"/>
              </a:spcAft>
              <a:buNone/>
            </a:pPr>
            <a:r>
              <a:rPr b="0" i="0" lang="en-US" sz="4227" u="none" cap="none" strike="noStrike">
                <a:solidFill>
                  <a:srgbClr val="000000"/>
                </a:solidFill>
                <a:latin typeface="Arial"/>
                <a:ea typeface="Arial"/>
                <a:cs typeface="Arial"/>
                <a:sym typeface="Arial"/>
              </a:rPr>
              <a:t>Remain seated if not.</a:t>
            </a:r>
            <a:endParaRPr/>
          </a:p>
        </p:txBody>
      </p:sp>
      <p:sp>
        <p:nvSpPr>
          <p:cNvPr id="325" name="Google Shape;325;p18"/>
          <p:cNvSpPr txBox="1"/>
          <p:nvPr/>
        </p:nvSpPr>
        <p:spPr>
          <a:xfrm>
            <a:off x="8066282" y="4719130"/>
            <a:ext cx="1571625" cy="23943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US" sz="1444" u="sng" cap="none" strike="noStrike">
                <a:solidFill>
                  <a:srgbClr val="000000"/>
                </a:solidFill>
                <a:latin typeface="Arial"/>
                <a:ea typeface="Arial"/>
                <a:cs typeface="Arial"/>
                <a:sym typeface="Arial"/>
              </a:rPr>
              <a:t>Irish Independent</a:t>
            </a:r>
            <a:endParaRPr/>
          </a:p>
        </p:txBody>
      </p:sp>
      <p:sp>
        <p:nvSpPr>
          <p:cNvPr id="326" name="Google Shape;326;p18"/>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9"/>
          <p:cNvSpPr/>
          <p:nvPr/>
        </p:nvSpPr>
        <p:spPr>
          <a:xfrm>
            <a:off x="2603689" y="308598"/>
            <a:ext cx="7259442" cy="4834902"/>
          </a:xfrm>
          <a:custGeom>
            <a:rect b="b" l="l" r="r" t="t"/>
            <a:pathLst>
              <a:path extrusionOk="0" h="4834902" w="7259442">
                <a:moveTo>
                  <a:pt x="0" y="0"/>
                </a:moveTo>
                <a:lnTo>
                  <a:pt x="7259441" y="0"/>
                </a:lnTo>
                <a:lnTo>
                  <a:pt x="7259441" y="4834902"/>
                </a:lnTo>
                <a:lnTo>
                  <a:pt x="0" y="4834902"/>
                </a:lnTo>
                <a:lnTo>
                  <a:pt x="0" y="0"/>
                </a:lnTo>
                <a:close/>
              </a:path>
            </a:pathLst>
          </a:custGeom>
          <a:blipFill rotWithShape="1">
            <a:blip r:embed="rId3">
              <a:alphaModFix/>
            </a:blip>
            <a:stretch>
              <a:fillRect b="0" l="0" r="0" t="0"/>
            </a:stretch>
          </a:blipFill>
          <a:ln>
            <a:noFill/>
          </a:ln>
        </p:spPr>
      </p:sp>
      <p:sp>
        <p:nvSpPr>
          <p:cNvPr id="336" name="Google Shape;336;p19"/>
          <p:cNvSpPr/>
          <p:nvPr/>
        </p:nvSpPr>
        <p:spPr>
          <a:xfrm>
            <a:off x="10634564" y="308598"/>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4">
              <a:alphaModFix amt="51000"/>
            </a:blip>
            <a:stretch>
              <a:fillRect b="0" l="0" r="0" t="0"/>
            </a:stretch>
          </a:blipFill>
          <a:ln>
            <a:noFill/>
          </a:ln>
        </p:spPr>
      </p:sp>
      <p:sp>
        <p:nvSpPr>
          <p:cNvPr id="337" name="Google Shape;337;p19"/>
          <p:cNvSpPr/>
          <p:nvPr/>
        </p:nvSpPr>
        <p:spPr>
          <a:xfrm rot="10800000">
            <a:off x="15575459" y="3326724"/>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4">
              <a:alphaModFix amt="51000"/>
            </a:blip>
            <a:stretch>
              <a:fillRect b="0" l="0" r="0" t="0"/>
            </a:stretch>
          </a:blipFill>
          <a:ln>
            <a:noFill/>
          </a:ln>
        </p:spPr>
      </p:sp>
      <p:sp>
        <p:nvSpPr>
          <p:cNvPr id="338" name="Google Shape;338;p19"/>
          <p:cNvSpPr txBox="1"/>
          <p:nvPr/>
        </p:nvSpPr>
        <p:spPr>
          <a:xfrm>
            <a:off x="10629267" y="763917"/>
            <a:ext cx="7153887" cy="359309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50" u="none" cap="none" strike="noStrike">
                <a:solidFill>
                  <a:srgbClr val="000000"/>
                </a:solidFill>
                <a:latin typeface="Arial"/>
                <a:ea typeface="Arial"/>
                <a:cs typeface="Arial"/>
                <a:sym typeface="Arial"/>
              </a:rPr>
              <a:t>I I want to raise a generation of young, passionate environmentalists who will fight fearlessly to protect natural resources.</a:t>
            </a:r>
            <a:endParaRPr/>
          </a:p>
          <a:p>
            <a:pPr indent="0" lvl="0" marL="0" marR="0" rtl="0" algn="l">
              <a:lnSpc>
                <a:spcPct val="140000"/>
              </a:lnSpc>
              <a:spcBef>
                <a:spcPts val="0"/>
              </a:spcBef>
              <a:spcAft>
                <a:spcPts val="0"/>
              </a:spcAft>
              <a:buNone/>
            </a:pPr>
            <a:r>
              <a:t/>
            </a:r>
            <a:endParaRPr b="0" i="0" sz="235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b="0" i="0" lang="en-US" sz="2350" u="none" cap="none" strike="noStrike">
                <a:solidFill>
                  <a:srgbClr val="000000"/>
                </a:solidFill>
                <a:latin typeface="Arial"/>
                <a:ea typeface="Arial"/>
                <a:cs typeface="Arial"/>
                <a:sym typeface="Arial"/>
              </a:rPr>
              <a:t>[W]e are not doing this for us, but we are doing it for the future generations from whom we have borrowed this planet.</a:t>
            </a:r>
            <a:endParaRPr/>
          </a:p>
          <a:p>
            <a:pPr indent="0" lvl="0" marL="0" marR="0" rtl="0" algn="l">
              <a:lnSpc>
                <a:spcPct val="140000"/>
              </a:lnSpc>
              <a:spcBef>
                <a:spcPts val="0"/>
              </a:spcBef>
              <a:spcAft>
                <a:spcPts val="0"/>
              </a:spcAft>
              <a:buNone/>
            </a:pPr>
            <a:r>
              <a:t/>
            </a:r>
            <a:endParaRPr b="0" i="0" sz="2350" u="none" cap="none" strike="noStrike">
              <a:solidFill>
                <a:srgbClr val="000000"/>
              </a:solidFill>
              <a:latin typeface="Arial"/>
              <a:ea typeface="Arial"/>
              <a:cs typeface="Arial"/>
              <a:sym typeface="Arial"/>
            </a:endParaRPr>
          </a:p>
          <a:p>
            <a:pPr indent="0" lvl="0" marL="0" marR="0" rtl="0" algn="r">
              <a:lnSpc>
                <a:spcPct val="140000"/>
              </a:lnSpc>
              <a:spcBef>
                <a:spcPts val="0"/>
              </a:spcBef>
              <a:spcAft>
                <a:spcPts val="0"/>
              </a:spcAft>
              <a:buNone/>
            </a:pPr>
            <a:r>
              <a:rPr b="0" i="0" lang="en-US" sz="1895" u="sng" cap="none" strike="noStrike">
                <a:solidFill>
                  <a:srgbClr val="000000"/>
                </a:solidFill>
                <a:latin typeface="Arial"/>
                <a:ea typeface="Arial"/>
                <a:cs typeface="Arial"/>
                <a:sym typeface="Arial"/>
                <a:hlinkClick r:id="rId5">
                  <a:extLst>
                    <a:ext uri="{A12FA001-AC4F-418D-AE19-62706E023703}">
                      <ahyp:hlinkClr val="tx"/>
                    </a:ext>
                  </a:extLst>
                </a:hlinkClick>
              </a:rPr>
              <a:t>Elizabeth Wathuti, Green Generation Initiative</a:t>
            </a:r>
            <a:endParaRPr/>
          </a:p>
        </p:txBody>
      </p:sp>
      <p:sp>
        <p:nvSpPr>
          <p:cNvPr id="339" name="Google Shape;339;p19"/>
          <p:cNvSpPr/>
          <p:nvPr/>
        </p:nvSpPr>
        <p:spPr>
          <a:xfrm rot="222143">
            <a:off x="9412263" y="5250497"/>
            <a:ext cx="6859995" cy="4862224"/>
          </a:xfrm>
          <a:custGeom>
            <a:rect b="b" l="l" r="r" t="t"/>
            <a:pathLst>
              <a:path extrusionOk="0" h="4862224" w="6859995">
                <a:moveTo>
                  <a:pt x="0" y="425324"/>
                </a:moveTo>
                <a:lnTo>
                  <a:pt x="6572887" y="0"/>
                </a:lnTo>
                <a:lnTo>
                  <a:pt x="6859994" y="4436900"/>
                </a:lnTo>
                <a:lnTo>
                  <a:pt x="287106" y="4862224"/>
                </a:lnTo>
                <a:lnTo>
                  <a:pt x="0" y="425324"/>
                </a:lnTo>
                <a:close/>
              </a:path>
            </a:pathLst>
          </a:custGeom>
          <a:blipFill rotWithShape="1">
            <a:blip r:embed="rId6">
              <a:alphaModFix/>
            </a:blip>
            <a:stretch>
              <a:fillRect b="0" l="-2272" r="-1807" t="-10133"/>
            </a:stretch>
          </a:blipFill>
          <a:ln>
            <a:noFill/>
          </a:ln>
        </p:spPr>
      </p:sp>
      <p:sp>
        <p:nvSpPr>
          <p:cNvPr id="340" name="Google Shape;340;p19"/>
          <p:cNvSpPr txBox="1"/>
          <p:nvPr/>
        </p:nvSpPr>
        <p:spPr>
          <a:xfrm rot="-5400000">
            <a:off x="-3645805" y="4383663"/>
            <a:ext cx="9782700" cy="179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630" u="none" cap="none" strike="noStrike">
                <a:solidFill>
                  <a:srgbClr val="8FC585"/>
                </a:solidFill>
                <a:latin typeface="Impact"/>
                <a:ea typeface="Impact"/>
                <a:cs typeface="Impact"/>
                <a:sym typeface="Impact"/>
              </a:rPr>
              <a:t>Doing the work</a:t>
            </a:r>
            <a:endParaRPr sz="200"/>
          </a:p>
        </p:txBody>
      </p:sp>
      <p:sp>
        <p:nvSpPr>
          <p:cNvPr id="341" name="Google Shape;341;p19"/>
          <p:cNvSpPr txBox="1"/>
          <p:nvPr/>
        </p:nvSpPr>
        <p:spPr>
          <a:xfrm>
            <a:off x="8222747" y="5161775"/>
            <a:ext cx="1640384" cy="233884"/>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US" sz="1291" u="sng" cap="none" strike="noStrike">
                <a:solidFill>
                  <a:srgbClr val="000000"/>
                </a:solidFill>
                <a:latin typeface="Arial"/>
                <a:ea typeface="Arial"/>
                <a:cs typeface="Arial"/>
                <a:sym typeface="Arial"/>
                <a:hlinkClick r:id="rId7">
                  <a:extLst>
                    <a:ext uri="{A12FA001-AC4F-418D-AE19-62706E023703}">
                      <ahyp:hlinkClr val="tx"/>
                    </a:ext>
                  </a:extLst>
                </a:hlinkClick>
              </a:rPr>
              <a:t>Elizabeth Wathuti / X</a:t>
            </a:r>
            <a:endParaRPr/>
          </a:p>
        </p:txBody>
      </p:sp>
      <p:sp>
        <p:nvSpPr>
          <p:cNvPr id="342" name="Google Shape;342;p19"/>
          <p:cNvSpPr txBox="1"/>
          <p:nvPr/>
        </p:nvSpPr>
        <p:spPr>
          <a:xfrm>
            <a:off x="12767894" y="9969350"/>
            <a:ext cx="3367683" cy="215027"/>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US" sz="1284" u="sng" cap="none" strike="noStrike">
                <a:solidFill>
                  <a:srgbClr val="000000"/>
                </a:solidFill>
                <a:latin typeface="Arial"/>
                <a:ea typeface="Arial"/>
                <a:cs typeface="Arial"/>
                <a:sym typeface="Arial"/>
                <a:hlinkClick r:id="rId8">
                  <a:extLst>
                    <a:ext uri="{A12FA001-AC4F-418D-AE19-62706E023703}">
                      <ahyp:hlinkClr val="tx"/>
                    </a:ext>
                  </a:extLst>
                </a:hlinkClick>
              </a:rPr>
              <a:t>Flossie and the Beach Cleaners / Instagram</a:t>
            </a:r>
            <a:endParaRPr/>
          </a:p>
        </p:txBody>
      </p:sp>
      <p:sp>
        <p:nvSpPr>
          <p:cNvPr id="343" name="Google Shape;343;p19"/>
          <p:cNvSpPr/>
          <p:nvPr/>
        </p:nvSpPr>
        <p:spPr>
          <a:xfrm>
            <a:off x="2603689" y="5725817"/>
            <a:ext cx="2207696" cy="1572983"/>
          </a:xfrm>
          <a:custGeom>
            <a:rect b="b" l="l" r="r" t="t"/>
            <a:pathLst>
              <a:path extrusionOk="0" h="1572983" w="2207696">
                <a:moveTo>
                  <a:pt x="0" y="0"/>
                </a:moveTo>
                <a:lnTo>
                  <a:pt x="2207696" y="0"/>
                </a:lnTo>
                <a:lnTo>
                  <a:pt x="2207696" y="1572983"/>
                </a:lnTo>
                <a:lnTo>
                  <a:pt x="0" y="1572983"/>
                </a:lnTo>
                <a:lnTo>
                  <a:pt x="0" y="0"/>
                </a:lnTo>
                <a:close/>
              </a:path>
            </a:pathLst>
          </a:custGeom>
          <a:blipFill rotWithShape="1">
            <a:blip r:embed="rId4">
              <a:alphaModFix amt="51000"/>
            </a:blip>
            <a:stretch>
              <a:fillRect b="0" l="0" r="0" t="0"/>
            </a:stretch>
          </a:blipFill>
          <a:ln>
            <a:noFill/>
          </a:ln>
        </p:spPr>
      </p:sp>
      <p:sp>
        <p:nvSpPr>
          <p:cNvPr id="344" name="Google Shape;344;p19"/>
          <p:cNvSpPr/>
          <p:nvPr/>
        </p:nvSpPr>
        <p:spPr>
          <a:xfrm rot="10800000">
            <a:off x="6835243" y="8276679"/>
            <a:ext cx="2207696" cy="1572983"/>
          </a:xfrm>
          <a:custGeom>
            <a:rect b="b" l="l" r="r" t="t"/>
            <a:pathLst>
              <a:path extrusionOk="0" h="1572983" w="2207696">
                <a:moveTo>
                  <a:pt x="0" y="0"/>
                </a:moveTo>
                <a:lnTo>
                  <a:pt x="2207696" y="0"/>
                </a:lnTo>
                <a:lnTo>
                  <a:pt x="2207696" y="1572983"/>
                </a:lnTo>
                <a:lnTo>
                  <a:pt x="0" y="1572983"/>
                </a:lnTo>
                <a:lnTo>
                  <a:pt x="0" y="0"/>
                </a:lnTo>
                <a:close/>
              </a:path>
            </a:pathLst>
          </a:custGeom>
          <a:blipFill rotWithShape="1">
            <a:blip r:embed="rId4">
              <a:alphaModFix amt="51000"/>
            </a:blip>
            <a:stretch>
              <a:fillRect b="0" l="0" r="0" t="0"/>
            </a:stretch>
          </a:blipFill>
          <a:ln>
            <a:noFill/>
          </a:ln>
        </p:spPr>
      </p:sp>
      <p:sp>
        <p:nvSpPr>
          <p:cNvPr id="345" name="Google Shape;345;p19"/>
          <p:cNvSpPr txBox="1"/>
          <p:nvPr/>
        </p:nvSpPr>
        <p:spPr>
          <a:xfrm>
            <a:off x="2603689" y="6239852"/>
            <a:ext cx="6540311" cy="3286379"/>
          </a:xfrm>
          <a:prstGeom prst="rect">
            <a:avLst/>
          </a:prstGeom>
          <a:noFill/>
          <a:ln>
            <a:noFill/>
          </a:ln>
        </p:spPr>
        <p:txBody>
          <a:bodyPr anchorCtr="0" anchor="t" bIns="0" lIns="0" spcFirstLastPara="1" rIns="0" wrap="square" tIns="0">
            <a:spAutoFit/>
          </a:bodyPr>
          <a:lstStyle/>
          <a:p>
            <a:pPr indent="0" lvl="0" marL="0" marR="0" rtl="0" algn="l">
              <a:lnSpc>
                <a:spcPct val="139985"/>
              </a:lnSpc>
              <a:spcBef>
                <a:spcPts val="0"/>
              </a:spcBef>
              <a:spcAft>
                <a:spcPts val="0"/>
              </a:spcAft>
              <a:buNone/>
            </a:pPr>
            <a:r>
              <a:rPr b="0" i="0" lang="en-US" sz="2711" u="none" cap="none" strike="noStrike">
                <a:solidFill>
                  <a:srgbClr val="000000"/>
                </a:solidFill>
                <a:latin typeface="Arial"/>
                <a:ea typeface="Arial"/>
                <a:cs typeface="Arial"/>
                <a:sym typeface="Arial"/>
              </a:rPr>
              <a:t>Knowing you’re actively doing something by picking up rubbish, even if it’s a tiny piece, if you stop and think, this could’ve ended up in the stomach of something in marine life.</a:t>
            </a:r>
            <a:endParaRPr/>
          </a:p>
          <a:p>
            <a:pPr indent="0" lvl="0" marL="0" marR="0" rtl="0" algn="l">
              <a:lnSpc>
                <a:spcPct val="139985"/>
              </a:lnSpc>
              <a:spcBef>
                <a:spcPts val="0"/>
              </a:spcBef>
              <a:spcAft>
                <a:spcPts val="0"/>
              </a:spcAft>
              <a:buNone/>
            </a:pPr>
            <a:r>
              <a:t/>
            </a:r>
            <a:endParaRPr b="0" i="0" sz="2711" u="none" cap="none" strike="noStrike">
              <a:solidFill>
                <a:srgbClr val="000000"/>
              </a:solidFill>
              <a:latin typeface="Arial"/>
              <a:ea typeface="Arial"/>
              <a:cs typeface="Arial"/>
              <a:sym typeface="Arial"/>
            </a:endParaRPr>
          </a:p>
          <a:p>
            <a:pPr indent="0" lvl="0" marL="0" marR="0" rtl="0" algn="r">
              <a:lnSpc>
                <a:spcPct val="139984"/>
              </a:lnSpc>
              <a:spcBef>
                <a:spcPts val="0"/>
              </a:spcBef>
              <a:spcAft>
                <a:spcPts val="0"/>
              </a:spcAft>
              <a:buNone/>
            </a:pPr>
            <a:r>
              <a:rPr b="0" i="0" lang="en-US" sz="2511" u="none" cap="none" strike="noStrike">
                <a:solidFill>
                  <a:srgbClr val="000000"/>
                </a:solidFill>
                <a:latin typeface="Arial"/>
                <a:ea typeface="Arial"/>
                <a:cs typeface="Arial"/>
                <a:sym typeface="Arial"/>
              </a:rPr>
              <a:t>Flossie Donnelly (Irish Independent)</a:t>
            </a:r>
            <a:endParaRPr/>
          </a:p>
        </p:txBody>
      </p:sp>
      <p:sp>
        <p:nvSpPr>
          <p:cNvPr id="346" name="Google Shape;346;p19"/>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p:nvPr/>
        </p:nvSpPr>
        <p:spPr>
          <a:xfrm>
            <a:off x="11773252" y="1028700"/>
            <a:ext cx="3309542" cy="3309542"/>
          </a:xfrm>
          <a:custGeom>
            <a:rect b="b" l="l" r="r" t="t"/>
            <a:pathLst>
              <a:path extrusionOk="0" h="3309542" w="3309542">
                <a:moveTo>
                  <a:pt x="0" y="0"/>
                </a:moveTo>
                <a:lnTo>
                  <a:pt x="3309542" y="0"/>
                </a:lnTo>
                <a:lnTo>
                  <a:pt x="3309542" y="3309542"/>
                </a:lnTo>
                <a:lnTo>
                  <a:pt x="0" y="3309542"/>
                </a:lnTo>
                <a:lnTo>
                  <a:pt x="0" y="0"/>
                </a:lnTo>
                <a:close/>
              </a:path>
            </a:pathLst>
          </a:custGeom>
          <a:blipFill rotWithShape="1">
            <a:blip r:embed="rId3">
              <a:alphaModFix/>
            </a:blip>
            <a:stretch>
              <a:fillRect b="0" l="0" r="0" t="0"/>
            </a:stretch>
          </a:blipFill>
          <a:ln>
            <a:noFill/>
          </a:ln>
        </p:spPr>
      </p:sp>
      <p:sp>
        <p:nvSpPr>
          <p:cNvPr id="106" name="Google Shape;106;p2"/>
          <p:cNvSpPr txBox="1"/>
          <p:nvPr/>
        </p:nvSpPr>
        <p:spPr>
          <a:xfrm>
            <a:off x="8973674" y="4933950"/>
            <a:ext cx="8285626" cy="3094969"/>
          </a:xfrm>
          <a:prstGeom prst="rect">
            <a:avLst/>
          </a:prstGeom>
          <a:noFill/>
          <a:ln>
            <a:noFill/>
          </a:ln>
        </p:spPr>
        <p:txBody>
          <a:bodyPr anchorCtr="0" anchor="t" bIns="0" lIns="0" spcFirstLastPara="1" rIns="0" wrap="square" tIns="0">
            <a:spAutoFit/>
          </a:bodyPr>
          <a:lstStyle/>
          <a:p>
            <a:pPr indent="-367030" lvl="1" marL="734059" marR="0" rtl="0" algn="l">
              <a:lnSpc>
                <a:spcPct val="184024"/>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We work with schools, communities and businesses to support action for a more sustainable world</a:t>
            </a:r>
            <a:endParaRPr/>
          </a:p>
          <a:p>
            <a:pPr indent="-367030" lvl="1" marL="734059" marR="0" rtl="0" algn="l">
              <a:lnSpc>
                <a:spcPct val="184024"/>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Everyone matters!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0"/>
          <p:cNvSpPr/>
          <p:nvPr/>
        </p:nvSpPr>
        <p:spPr>
          <a:xfrm>
            <a:off x="3172085" y="308598"/>
            <a:ext cx="7020426" cy="4675713"/>
          </a:xfrm>
          <a:custGeom>
            <a:rect b="b" l="l" r="r" t="t"/>
            <a:pathLst>
              <a:path extrusionOk="0" h="4675713" w="7020426">
                <a:moveTo>
                  <a:pt x="0" y="0"/>
                </a:moveTo>
                <a:lnTo>
                  <a:pt x="7020426" y="0"/>
                </a:lnTo>
                <a:lnTo>
                  <a:pt x="7020426" y="4675714"/>
                </a:lnTo>
                <a:lnTo>
                  <a:pt x="0" y="4675714"/>
                </a:lnTo>
                <a:lnTo>
                  <a:pt x="0" y="0"/>
                </a:lnTo>
                <a:close/>
              </a:path>
            </a:pathLst>
          </a:custGeom>
          <a:blipFill rotWithShape="1">
            <a:blip r:embed="rId3">
              <a:alphaModFix/>
            </a:blip>
            <a:stretch>
              <a:fillRect b="0" l="0" r="0" t="0"/>
            </a:stretch>
          </a:blipFill>
          <a:ln>
            <a:noFill/>
          </a:ln>
        </p:spPr>
      </p:sp>
      <p:sp>
        <p:nvSpPr>
          <p:cNvPr id="356" name="Google Shape;356;p20"/>
          <p:cNvSpPr/>
          <p:nvPr/>
        </p:nvSpPr>
        <p:spPr>
          <a:xfrm rot="222143">
            <a:off x="10831656" y="89837"/>
            <a:ext cx="7214142" cy="5113237"/>
          </a:xfrm>
          <a:custGeom>
            <a:rect b="b" l="l" r="r" t="t"/>
            <a:pathLst>
              <a:path extrusionOk="0" h="5113237" w="7214142">
                <a:moveTo>
                  <a:pt x="0" y="447282"/>
                </a:moveTo>
                <a:lnTo>
                  <a:pt x="6912213" y="0"/>
                </a:lnTo>
                <a:lnTo>
                  <a:pt x="7214142" y="4665955"/>
                </a:lnTo>
                <a:lnTo>
                  <a:pt x="301929" y="5113237"/>
                </a:lnTo>
                <a:lnTo>
                  <a:pt x="0" y="447282"/>
                </a:lnTo>
                <a:close/>
              </a:path>
            </a:pathLst>
          </a:custGeom>
          <a:blipFill rotWithShape="1">
            <a:blip r:embed="rId4">
              <a:alphaModFix/>
            </a:blip>
            <a:stretch>
              <a:fillRect b="0" l="-2272" r="-1807" t="-10133"/>
            </a:stretch>
          </a:blipFill>
          <a:ln>
            <a:noFill/>
          </a:ln>
        </p:spPr>
      </p:sp>
      <p:sp>
        <p:nvSpPr>
          <p:cNvPr id="357" name="Google Shape;357;p20"/>
          <p:cNvSpPr txBox="1"/>
          <p:nvPr/>
        </p:nvSpPr>
        <p:spPr>
          <a:xfrm rot="-5400000">
            <a:off x="-3511505" y="4289451"/>
            <a:ext cx="9782700" cy="182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830" u="none" cap="none" strike="noStrike">
                <a:solidFill>
                  <a:srgbClr val="8FC585"/>
                </a:solidFill>
                <a:latin typeface="Impact"/>
                <a:ea typeface="Impact"/>
                <a:cs typeface="Impact"/>
                <a:sym typeface="Impact"/>
              </a:rPr>
              <a:t>Doing the work</a:t>
            </a:r>
            <a:endParaRPr sz="400"/>
          </a:p>
        </p:txBody>
      </p:sp>
      <p:sp>
        <p:nvSpPr>
          <p:cNvPr id="358" name="Google Shape;358;p20"/>
          <p:cNvSpPr txBox="1"/>
          <p:nvPr/>
        </p:nvSpPr>
        <p:spPr>
          <a:xfrm>
            <a:off x="8552127" y="4970657"/>
            <a:ext cx="1640384" cy="233884"/>
          </a:xfrm>
          <a:prstGeom prst="rect">
            <a:avLst/>
          </a:prstGeom>
          <a:noFill/>
          <a:ln>
            <a:noFill/>
          </a:ln>
        </p:spPr>
        <p:txBody>
          <a:bodyPr anchorCtr="0" anchor="t" bIns="0" lIns="0" spcFirstLastPara="1" rIns="0" wrap="square" tIns="0">
            <a:spAutoFit/>
          </a:bodyPr>
          <a:lstStyle/>
          <a:p>
            <a:pPr indent="0" lvl="0" marL="0" marR="0" rtl="0" algn="ctr">
              <a:lnSpc>
                <a:spcPct val="140046"/>
              </a:lnSpc>
              <a:spcBef>
                <a:spcPts val="0"/>
              </a:spcBef>
              <a:spcAft>
                <a:spcPts val="0"/>
              </a:spcAft>
              <a:buNone/>
            </a:pPr>
            <a:r>
              <a:rPr b="0" i="0" lang="en-US" sz="1291" u="sng" cap="none" strike="noStrike">
                <a:solidFill>
                  <a:srgbClr val="000000"/>
                </a:solidFill>
                <a:latin typeface="Arial"/>
                <a:ea typeface="Arial"/>
                <a:cs typeface="Arial"/>
                <a:sym typeface="Arial"/>
                <a:hlinkClick r:id="rId5">
                  <a:extLst>
                    <a:ext uri="{A12FA001-AC4F-418D-AE19-62706E023703}">
                      <ahyp:hlinkClr val="tx"/>
                    </a:ext>
                  </a:extLst>
                </a:hlinkClick>
              </a:rPr>
              <a:t>Elizabeth Wathuti / X</a:t>
            </a:r>
            <a:endParaRPr/>
          </a:p>
        </p:txBody>
      </p:sp>
      <p:sp>
        <p:nvSpPr>
          <p:cNvPr id="359" name="Google Shape;359;p20"/>
          <p:cNvSpPr txBox="1"/>
          <p:nvPr/>
        </p:nvSpPr>
        <p:spPr>
          <a:xfrm>
            <a:off x="14534379" y="4980182"/>
            <a:ext cx="3367683" cy="215027"/>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US" sz="1284" u="sng" cap="none" strike="noStrike">
                <a:solidFill>
                  <a:srgbClr val="000000"/>
                </a:solidFill>
                <a:latin typeface="Arial"/>
                <a:ea typeface="Arial"/>
                <a:cs typeface="Arial"/>
                <a:sym typeface="Arial"/>
                <a:hlinkClick r:id="rId6">
                  <a:extLst>
                    <a:ext uri="{A12FA001-AC4F-418D-AE19-62706E023703}">
                      <ahyp:hlinkClr val="tx"/>
                    </a:ext>
                  </a:extLst>
                </a:hlinkClick>
              </a:rPr>
              <a:t>Flossie and the Beach Cleaners / Instagram</a:t>
            </a:r>
            <a:endParaRPr/>
          </a:p>
        </p:txBody>
      </p:sp>
      <p:sp>
        <p:nvSpPr>
          <p:cNvPr id="360" name="Google Shape;360;p20"/>
          <p:cNvSpPr txBox="1"/>
          <p:nvPr/>
        </p:nvSpPr>
        <p:spPr>
          <a:xfrm>
            <a:off x="3051134" y="5515931"/>
            <a:ext cx="7924258" cy="4315001"/>
          </a:xfrm>
          <a:prstGeom prst="rect">
            <a:avLst/>
          </a:prstGeom>
          <a:noFill/>
          <a:ln>
            <a:noFill/>
          </a:ln>
        </p:spPr>
        <p:txBody>
          <a:bodyPr anchorCtr="0" anchor="t" bIns="0" lIns="0" spcFirstLastPara="1" rIns="0" wrap="square" tIns="0">
            <a:spAutoFit/>
          </a:bodyPr>
          <a:lstStyle/>
          <a:p>
            <a:pPr indent="0" lvl="0" marL="0" marR="0" rtl="0" algn="ctr">
              <a:lnSpc>
                <a:spcPct val="182033"/>
              </a:lnSpc>
              <a:spcBef>
                <a:spcPts val="0"/>
              </a:spcBef>
              <a:spcAft>
                <a:spcPts val="0"/>
              </a:spcAft>
              <a:buNone/>
            </a:pPr>
            <a:r>
              <a:rPr b="0" i="0" lang="en-US" sz="4230" u="none" cap="none" strike="noStrike">
                <a:solidFill>
                  <a:srgbClr val="000000"/>
                </a:solidFill>
                <a:latin typeface="Arial"/>
                <a:ea typeface="Arial"/>
                <a:cs typeface="Arial"/>
                <a:sym typeface="Arial"/>
              </a:rPr>
              <a:t>Stand up if you would</a:t>
            </a:r>
            <a:endParaRPr/>
          </a:p>
          <a:p>
            <a:pPr indent="0" lvl="0" marL="0" marR="0" rtl="0" algn="ctr">
              <a:lnSpc>
                <a:spcPct val="182021"/>
              </a:lnSpc>
              <a:spcBef>
                <a:spcPts val="0"/>
              </a:spcBef>
              <a:spcAft>
                <a:spcPts val="0"/>
              </a:spcAft>
              <a:buNone/>
            </a:pPr>
            <a:r>
              <a:rPr b="0" i="0" lang="en-US" sz="6380" u="none" cap="none" strike="noStrike">
                <a:solidFill>
                  <a:srgbClr val="000000"/>
                </a:solidFill>
                <a:latin typeface="Arial"/>
                <a:ea typeface="Arial"/>
                <a:cs typeface="Arial"/>
                <a:sym typeface="Arial"/>
              </a:rPr>
              <a:t>do voluntary work</a:t>
            </a:r>
            <a:endParaRPr/>
          </a:p>
          <a:p>
            <a:pPr indent="0" lvl="0" marL="0" marR="0" rtl="0" algn="ctr">
              <a:lnSpc>
                <a:spcPct val="182000"/>
              </a:lnSpc>
              <a:spcBef>
                <a:spcPts val="0"/>
              </a:spcBef>
              <a:spcAft>
                <a:spcPts val="0"/>
              </a:spcAft>
              <a:buNone/>
            </a:pPr>
            <a:r>
              <a:rPr b="0" i="0" lang="en-US" sz="4300" u="none" cap="none" strike="noStrike">
                <a:solidFill>
                  <a:srgbClr val="000000"/>
                </a:solidFill>
                <a:latin typeface="Arial"/>
                <a:ea typeface="Arial"/>
                <a:cs typeface="Arial"/>
                <a:sym typeface="Arial"/>
              </a:rPr>
              <a:t>to improve your environment.</a:t>
            </a:r>
            <a:endParaRPr/>
          </a:p>
          <a:p>
            <a:pPr indent="0" lvl="0" marL="0" marR="0" rtl="0" algn="ctr">
              <a:lnSpc>
                <a:spcPct val="181996"/>
              </a:lnSpc>
              <a:spcBef>
                <a:spcPts val="0"/>
              </a:spcBef>
              <a:spcAft>
                <a:spcPts val="0"/>
              </a:spcAft>
              <a:buNone/>
            </a:pPr>
            <a:r>
              <a:rPr b="0" i="0" lang="en-US" sz="4227" u="none" cap="none" strike="noStrike">
                <a:solidFill>
                  <a:srgbClr val="000000"/>
                </a:solidFill>
                <a:latin typeface="Arial"/>
                <a:ea typeface="Arial"/>
                <a:cs typeface="Arial"/>
                <a:sym typeface="Arial"/>
              </a:rPr>
              <a:t>Remain seated if not.</a:t>
            </a:r>
            <a:endParaRPr/>
          </a:p>
        </p:txBody>
      </p:sp>
      <p:sp>
        <p:nvSpPr>
          <p:cNvPr id="361" name="Google Shape;361;p20"/>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1"/>
          <p:cNvSpPr/>
          <p:nvPr/>
        </p:nvSpPr>
        <p:spPr>
          <a:xfrm>
            <a:off x="2451066" y="325042"/>
            <a:ext cx="7221016" cy="5101299"/>
          </a:xfrm>
          <a:custGeom>
            <a:rect b="b" l="l" r="r" t="t"/>
            <a:pathLst>
              <a:path extrusionOk="0" h="5101299" w="7221016">
                <a:moveTo>
                  <a:pt x="0" y="0"/>
                </a:moveTo>
                <a:lnTo>
                  <a:pt x="7221016" y="0"/>
                </a:lnTo>
                <a:lnTo>
                  <a:pt x="7221016" y="5101299"/>
                </a:lnTo>
                <a:lnTo>
                  <a:pt x="0" y="5101299"/>
                </a:lnTo>
                <a:lnTo>
                  <a:pt x="0" y="0"/>
                </a:lnTo>
                <a:close/>
              </a:path>
            </a:pathLst>
          </a:custGeom>
          <a:blipFill rotWithShape="1">
            <a:blip r:embed="rId3">
              <a:alphaModFix/>
            </a:blip>
            <a:stretch>
              <a:fillRect b="0" l="0" r="0" t="0"/>
            </a:stretch>
          </a:blipFill>
          <a:ln>
            <a:noFill/>
          </a:ln>
        </p:spPr>
      </p:sp>
      <p:sp>
        <p:nvSpPr>
          <p:cNvPr id="371" name="Google Shape;371;p21"/>
          <p:cNvSpPr/>
          <p:nvPr/>
        </p:nvSpPr>
        <p:spPr>
          <a:xfrm>
            <a:off x="9853277" y="325042"/>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4">
              <a:alphaModFix amt="51000"/>
            </a:blip>
            <a:stretch>
              <a:fillRect b="0" l="0" r="0" t="0"/>
            </a:stretch>
          </a:blipFill>
          <a:ln>
            <a:noFill/>
          </a:ln>
        </p:spPr>
      </p:sp>
      <p:sp>
        <p:nvSpPr>
          <p:cNvPr id="372" name="Google Shape;372;p21"/>
          <p:cNvSpPr/>
          <p:nvPr/>
        </p:nvSpPr>
        <p:spPr>
          <a:xfrm rot="10800000">
            <a:off x="15424599" y="3498098"/>
            <a:ext cx="2207696" cy="1572983"/>
          </a:xfrm>
          <a:custGeom>
            <a:rect b="b" l="l" r="r" t="t"/>
            <a:pathLst>
              <a:path extrusionOk="0" h="1572983" w="2207696">
                <a:moveTo>
                  <a:pt x="0" y="0"/>
                </a:moveTo>
                <a:lnTo>
                  <a:pt x="2207696" y="0"/>
                </a:lnTo>
                <a:lnTo>
                  <a:pt x="2207696" y="1572983"/>
                </a:lnTo>
                <a:lnTo>
                  <a:pt x="0" y="1572983"/>
                </a:lnTo>
                <a:lnTo>
                  <a:pt x="0" y="0"/>
                </a:lnTo>
                <a:close/>
              </a:path>
            </a:pathLst>
          </a:custGeom>
          <a:blipFill rotWithShape="1">
            <a:blip r:embed="rId4">
              <a:alphaModFix amt="51000"/>
            </a:blip>
            <a:stretch>
              <a:fillRect b="0" l="0" r="0" t="0"/>
            </a:stretch>
          </a:blipFill>
          <a:ln>
            <a:noFill/>
          </a:ln>
        </p:spPr>
      </p:sp>
      <p:sp>
        <p:nvSpPr>
          <p:cNvPr id="373" name="Google Shape;373;p21"/>
          <p:cNvSpPr txBox="1"/>
          <p:nvPr/>
        </p:nvSpPr>
        <p:spPr>
          <a:xfrm rot="-5400000">
            <a:off x="-2982832" y="4096510"/>
            <a:ext cx="8773800" cy="2094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3603" u="none" cap="none" strike="noStrike">
                <a:solidFill>
                  <a:srgbClr val="8FC585"/>
                </a:solidFill>
                <a:latin typeface="Impact"/>
                <a:ea typeface="Impact"/>
                <a:cs typeface="Impact"/>
                <a:sym typeface="Impact"/>
              </a:rPr>
              <a:t>Legal action</a:t>
            </a:r>
            <a:endParaRPr sz="100"/>
          </a:p>
        </p:txBody>
      </p:sp>
      <p:sp>
        <p:nvSpPr>
          <p:cNvPr id="374" name="Google Shape;374;p21"/>
          <p:cNvSpPr txBox="1"/>
          <p:nvPr/>
        </p:nvSpPr>
        <p:spPr>
          <a:xfrm>
            <a:off x="9982165" y="492063"/>
            <a:ext cx="7277135" cy="4182987"/>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2713" u="none" cap="none" strike="noStrike">
                <a:solidFill>
                  <a:srgbClr val="000000"/>
                </a:solidFill>
                <a:latin typeface="Arial"/>
                <a:ea typeface="Arial"/>
                <a:cs typeface="Arial"/>
                <a:sym typeface="Arial"/>
              </a:rPr>
              <a:t>First Nations people, we’re the oldest surviving culture in the world so we have a lot to teach. It’s really about prioritising the future that younger people want to inherit … and it has to be guided by First Nations principles.</a:t>
            </a:r>
            <a:endParaRPr/>
          </a:p>
          <a:p>
            <a:pPr indent="0" lvl="0" marL="0" marR="0" rtl="0" algn="ctr">
              <a:lnSpc>
                <a:spcPct val="139992"/>
              </a:lnSpc>
              <a:spcBef>
                <a:spcPts val="0"/>
              </a:spcBef>
              <a:spcAft>
                <a:spcPts val="0"/>
              </a:spcAft>
              <a:buNone/>
            </a:pPr>
            <a:r>
              <a:t/>
            </a:r>
            <a:endParaRPr b="0" i="0" sz="2713" u="none" cap="none" strike="noStrike">
              <a:solidFill>
                <a:srgbClr val="000000"/>
              </a:solidFill>
              <a:latin typeface="Arial"/>
              <a:ea typeface="Arial"/>
              <a:cs typeface="Arial"/>
              <a:sym typeface="Arial"/>
            </a:endParaRPr>
          </a:p>
          <a:p>
            <a:pPr indent="0" lvl="0" marL="0" marR="0" rtl="0" algn="r">
              <a:lnSpc>
                <a:spcPct val="140008"/>
              </a:lnSpc>
              <a:spcBef>
                <a:spcPts val="0"/>
              </a:spcBef>
              <a:spcAft>
                <a:spcPts val="0"/>
              </a:spcAft>
              <a:buNone/>
            </a:pPr>
            <a:r>
              <a:rPr b="0" i="0" lang="en-US" sz="2417" u="none" cap="none" strike="noStrike">
                <a:solidFill>
                  <a:srgbClr val="000000"/>
                </a:solidFill>
                <a:latin typeface="Arial"/>
                <a:ea typeface="Arial"/>
                <a:cs typeface="Arial"/>
                <a:sym typeface="Arial"/>
              </a:rPr>
              <a:t>Murrawah Johnson, Youth Verdict </a:t>
            </a:r>
            <a:r>
              <a:rPr b="0" i="0" lang="en-US" sz="2417" u="sng" cap="none" strike="noStrike">
                <a:solidFill>
                  <a:srgbClr val="000000"/>
                </a:solidFill>
                <a:latin typeface="Arial"/>
                <a:ea typeface="Arial"/>
                <a:cs typeface="Arial"/>
                <a:sym typeface="Arial"/>
                <a:hlinkClick r:id="rId5">
                  <a:extLst>
                    <a:ext uri="{A12FA001-AC4F-418D-AE19-62706E023703}">
                      <ahyp:hlinkClr val="tx"/>
                    </a:ext>
                  </a:extLst>
                </a:hlinkClick>
              </a:rPr>
              <a:t>(The Guardian)</a:t>
            </a:r>
            <a:endParaRPr/>
          </a:p>
        </p:txBody>
      </p:sp>
      <p:sp>
        <p:nvSpPr>
          <p:cNvPr id="375" name="Google Shape;375;p21"/>
          <p:cNvSpPr/>
          <p:nvPr/>
        </p:nvSpPr>
        <p:spPr>
          <a:xfrm>
            <a:off x="2451066" y="6102845"/>
            <a:ext cx="2207696" cy="1572983"/>
          </a:xfrm>
          <a:custGeom>
            <a:rect b="b" l="l" r="r" t="t"/>
            <a:pathLst>
              <a:path extrusionOk="0" h="1572983" w="2207696">
                <a:moveTo>
                  <a:pt x="0" y="0"/>
                </a:moveTo>
                <a:lnTo>
                  <a:pt x="2207696" y="0"/>
                </a:lnTo>
                <a:lnTo>
                  <a:pt x="2207696" y="1572983"/>
                </a:lnTo>
                <a:lnTo>
                  <a:pt x="0" y="1572983"/>
                </a:lnTo>
                <a:lnTo>
                  <a:pt x="0" y="0"/>
                </a:lnTo>
                <a:close/>
              </a:path>
            </a:pathLst>
          </a:custGeom>
          <a:blipFill rotWithShape="1">
            <a:blip r:embed="rId4">
              <a:alphaModFix amt="51000"/>
            </a:blip>
            <a:stretch>
              <a:fillRect b="0" l="0" r="0" t="0"/>
            </a:stretch>
          </a:blipFill>
          <a:ln>
            <a:noFill/>
          </a:ln>
        </p:spPr>
      </p:sp>
      <p:sp>
        <p:nvSpPr>
          <p:cNvPr id="376" name="Google Shape;376;p21"/>
          <p:cNvSpPr/>
          <p:nvPr/>
        </p:nvSpPr>
        <p:spPr>
          <a:xfrm rot="10800000">
            <a:off x="6632454" y="8138593"/>
            <a:ext cx="2207696" cy="1572983"/>
          </a:xfrm>
          <a:custGeom>
            <a:rect b="b" l="l" r="r" t="t"/>
            <a:pathLst>
              <a:path extrusionOk="0" h="1572983" w="2207696">
                <a:moveTo>
                  <a:pt x="0" y="0"/>
                </a:moveTo>
                <a:lnTo>
                  <a:pt x="2207696" y="0"/>
                </a:lnTo>
                <a:lnTo>
                  <a:pt x="2207696" y="1572984"/>
                </a:lnTo>
                <a:lnTo>
                  <a:pt x="0" y="1572984"/>
                </a:lnTo>
                <a:lnTo>
                  <a:pt x="0" y="0"/>
                </a:lnTo>
                <a:close/>
              </a:path>
            </a:pathLst>
          </a:custGeom>
          <a:blipFill rotWithShape="1">
            <a:blip r:embed="rId4">
              <a:alphaModFix amt="51000"/>
            </a:blip>
            <a:stretch>
              <a:fillRect b="0" l="0" r="0" t="0"/>
            </a:stretch>
          </a:blipFill>
          <a:ln>
            <a:noFill/>
          </a:ln>
        </p:spPr>
      </p:sp>
      <p:sp>
        <p:nvSpPr>
          <p:cNvPr id="377" name="Google Shape;377;p21"/>
          <p:cNvSpPr txBox="1"/>
          <p:nvPr/>
        </p:nvSpPr>
        <p:spPr>
          <a:xfrm>
            <a:off x="2643548" y="6319473"/>
            <a:ext cx="5924685" cy="339210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34" u="none" cap="none" strike="noStrike">
                <a:solidFill>
                  <a:srgbClr val="000000"/>
                </a:solidFill>
                <a:latin typeface="Arial"/>
                <a:ea typeface="Arial"/>
                <a:cs typeface="Arial"/>
                <a:sym typeface="Arial"/>
              </a:rPr>
              <a:t>I don’t want to have to fight my government for a liveable future. But it’s clear I must.</a:t>
            </a:r>
            <a:endParaRPr/>
          </a:p>
          <a:p>
            <a:pPr indent="0" lvl="0" marL="0" marR="0" rtl="0" algn="ctr">
              <a:lnSpc>
                <a:spcPct val="140013"/>
              </a:lnSpc>
              <a:spcBef>
                <a:spcPts val="0"/>
              </a:spcBef>
              <a:spcAft>
                <a:spcPts val="0"/>
              </a:spcAft>
              <a:buNone/>
            </a:pPr>
            <a:r>
              <a:t/>
            </a:r>
            <a:endParaRPr b="0" i="0" sz="2934" u="none" cap="none" strike="noStrike">
              <a:solidFill>
                <a:srgbClr val="000000"/>
              </a:solidFill>
              <a:latin typeface="Arial"/>
              <a:ea typeface="Arial"/>
              <a:cs typeface="Arial"/>
              <a:sym typeface="Arial"/>
            </a:endParaRPr>
          </a:p>
          <a:p>
            <a:pPr indent="0" lvl="0" marL="0" marR="0" rtl="0" algn="r">
              <a:lnSpc>
                <a:spcPct val="139958"/>
              </a:lnSpc>
              <a:spcBef>
                <a:spcPts val="0"/>
              </a:spcBef>
              <a:spcAft>
                <a:spcPts val="0"/>
              </a:spcAft>
              <a:buNone/>
            </a:pPr>
            <a:r>
              <a:rPr b="0" i="0" lang="en-US" sz="2400" u="sng" cap="none" strike="noStrike">
                <a:solidFill>
                  <a:srgbClr val="000000"/>
                </a:solidFill>
                <a:latin typeface="Arial"/>
                <a:ea typeface="Arial"/>
                <a:cs typeface="Arial"/>
                <a:sym typeface="Arial"/>
                <a:hlinkClick r:id="rId6">
                  <a:extLst>
                    <a:ext uri="{A12FA001-AC4F-418D-AE19-62706E023703}">
                      <ahyp:hlinkClr val="tx"/>
                    </a:ext>
                  </a:extLst>
                </a:hlinkClick>
              </a:rPr>
              <a:t>Taleah H., Plaintiff</a:t>
            </a:r>
            <a:r>
              <a:rPr b="0" i="0" lang="en-US" sz="2400" u="none" cap="none" strike="noStrike">
                <a:solidFill>
                  <a:srgbClr val="000000"/>
                </a:solidFill>
                <a:latin typeface="Arial"/>
                <a:ea typeface="Arial"/>
                <a:cs typeface="Arial"/>
                <a:sym typeface="Arial"/>
              </a:rPr>
              <a:t> in Held vs. State of Montana</a:t>
            </a:r>
            <a:endParaRPr/>
          </a:p>
          <a:p>
            <a:pPr indent="0" lvl="0" marL="0" marR="0" rtl="0" algn="r">
              <a:lnSpc>
                <a:spcPct val="171166"/>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sp>
        <p:nvSpPr>
          <p:cNvPr id="378" name="Google Shape;378;p21"/>
          <p:cNvSpPr/>
          <p:nvPr/>
        </p:nvSpPr>
        <p:spPr>
          <a:xfrm>
            <a:off x="9853277" y="5143500"/>
            <a:ext cx="6402048" cy="4804705"/>
          </a:xfrm>
          <a:custGeom>
            <a:rect b="b" l="l" r="r" t="t"/>
            <a:pathLst>
              <a:path extrusionOk="0" h="4804705" w="6402048">
                <a:moveTo>
                  <a:pt x="0" y="0"/>
                </a:moveTo>
                <a:lnTo>
                  <a:pt x="6402047" y="0"/>
                </a:lnTo>
                <a:lnTo>
                  <a:pt x="6402047" y="4804705"/>
                </a:lnTo>
                <a:lnTo>
                  <a:pt x="0" y="4804705"/>
                </a:lnTo>
                <a:lnTo>
                  <a:pt x="0" y="0"/>
                </a:lnTo>
                <a:close/>
              </a:path>
            </a:pathLst>
          </a:custGeom>
          <a:blipFill rotWithShape="1">
            <a:blip r:embed="rId7">
              <a:alphaModFix/>
            </a:blip>
            <a:stretch>
              <a:fillRect b="0" l="0" r="0" t="0"/>
            </a:stretch>
          </a:blipFill>
          <a:ln>
            <a:noFill/>
          </a:ln>
        </p:spPr>
      </p:sp>
      <p:sp>
        <p:nvSpPr>
          <p:cNvPr id="379" name="Google Shape;379;p21"/>
          <p:cNvSpPr txBox="1"/>
          <p:nvPr/>
        </p:nvSpPr>
        <p:spPr>
          <a:xfrm>
            <a:off x="15254553" y="10112092"/>
            <a:ext cx="1000772" cy="1749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30" u="sng" cap="none" strike="noStrike">
                <a:solidFill>
                  <a:srgbClr val="000000"/>
                </a:solidFill>
                <a:latin typeface="Arial"/>
                <a:ea typeface="Arial"/>
                <a:cs typeface="Arial"/>
                <a:sym typeface="Arial"/>
                <a:hlinkClick r:id="rId8">
                  <a:extLst>
                    <a:ext uri="{A12FA001-AC4F-418D-AE19-62706E023703}">
                      <ahyp:hlinkClr val="tx"/>
                    </a:ext>
                  </a:extLst>
                </a:hlinkClick>
              </a:rPr>
              <a:t>Daily Montana</a:t>
            </a:r>
            <a:endParaRPr/>
          </a:p>
        </p:txBody>
      </p:sp>
      <p:sp>
        <p:nvSpPr>
          <p:cNvPr id="380" name="Google Shape;380;p21"/>
          <p:cNvSpPr txBox="1"/>
          <p:nvPr/>
        </p:nvSpPr>
        <p:spPr>
          <a:xfrm>
            <a:off x="8008219" y="5397766"/>
            <a:ext cx="1663863" cy="229444"/>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US" sz="1329" u="none" cap="none" strike="noStrike">
                <a:solidFill>
                  <a:srgbClr val="000000"/>
                </a:solidFill>
                <a:latin typeface="Arial"/>
                <a:ea typeface="Arial"/>
                <a:cs typeface="Arial"/>
                <a:sym typeface="Arial"/>
              </a:rPr>
              <a:t>Darren England/AAP</a:t>
            </a:r>
            <a:endParaRPr/>
          </a:p>
        </p:txBody>
      </p:sp>
      <p:sp>
        <p:nvSpPr>
          <p:cNvPr id="381" name="Google Shape;381;p21"/>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2"/>
          <p:cNvSpPr/>
          <p:nvPr/>
        </p:nvSpPr>
        <p:spPr>
          <a:xfrm>
            <a:off x="2451066" y="325042"/>
            <a:ext cx="7221016" cy="5101299"/>
          </a:xfrm>
          <a:custGeom>
            <a:rect b="b" l="l" r="r" t="t"/>
            <a:pathLst>
              <a:path extrusionOk="0" h="5101299" w="7221016">
                <a:moveTo>
                  <a:pt x="0" y="0"/>
                </a:moveTo>
                <a:lnTo>
                  <a:pt x="7221016" y="0"/>
                </a:lnTo>
                <a:lnTo>
                  <a:pt x="7221016" y="5101299"/>
                </a:lnTo>
                <a:lnTo>
                  <a:pt x="0" y="5101299"/>
                </a:lnTo>
                <a:lnTo>
                  <a:pt x="0" y="0"/>
                </a:lnTo>
                <a:close/>
              </a:path>
            </a:pathLst>
          </a:custGeom>
          <a:blipFill rotWithShape="1">
            <a:blip r:embed="rId3">
              <a:alphaModFix/>
            </a:blip>
            <a:stretch>
              <a:fillRect b="0" l="0" r="0" t="0"/>
            </a:stretch>
          </a:blipFill>
          <a:ln>
            <a:noFill/>
          </a:ln>
        </p:spPr>
      </p:sp>
      <p:sp>
        <p:nvSpPr>
          <p:cNvPr id="391" name="Google Shape;391;p22"/>
          <p:cNvSpPr txBox="1"/>
          <p:nvPr/>
        </p:nvSpPr>
        <p:spPr>
          <a:xfrm rot="-5400000">
            <a:off x="-2959732" y="4185635"/>
            <a:ext cx="8773800" cy="2047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3303" u="none" cap="none" strike="noStrike">
                <a:solidFill>
                  <a:srgbClr val="8FC585"/>
                </a:solidFill>
                <a:latin typeface="Impact"/>
                <a:ea typeface="Impact"/>
                <a:cs typeface="Impact"/>
                <a:sym typeface="Impact"/>
              </a:rPr>
              <a:t>Legal</a:t>
            </a:r>
            <a:r>
              <a:rPr lang="en-US" sz="13303">
                <a:solidFill>
                  <a:srgbClr val="8FC585"/>
                </a:solidFill>
                <a:latin typeface="Impact"/>
                <a:ea typeface="Impact"/>
                <a:cs typeface="Impact"/>
                <a:sym typeface="Impact"/>
              </a:rPr>
              <a:t> </a:t>
            </a:r>
            <a:r>
              <a:rPr b="0" i="0" lang="en-US" sz="13303" u="none" cap="none" strike="noStrike">
                <a:solidFill>
                  <a:srgbClr val="8FC585"/>
                </a:solidFill>
                <a:latin typeface="Impact"/>
                <a:ea typeface="Impact"/>
                <a:cs typeface="Impact"/>
                <a:sym typeface="Impact"/>
              </a:rPr>
              <a:t>action</a:t>
            </a:r>
            <a:endParaRPr sz="100"/>
          </a:p>
        </p:txBody>
      </p:sp>
      <p:sp>
        <p:nvSpPr>
          <p:cNvPr id="392" name="Google Shape;392;p22"/>
          <p:cNvSpPr/>
          <p:nvPr/>
        </p:nvSpPr>
        <p:spPr>
          <a:xfrm>
            <a:off x="10179960" y="325042"/>
            <a:ext cx="6797245" cy="5101299"/>
          </a:xfrm>
          <a:custGeom>
            <a:rect b="b" l="l" r="r" t="t"/>
            <a:pathLst>
              <a:path extrusionOk="0" h="5101299" w="6797245">
                <a:moveTo>
                  <a:pt x="0" y="0"/>
                </a:moveTo>
                <a:lnTo>
                  <a:pt x="6797245" y="0"/>
                </a:lnTo>
                <a:lnTo>
                  <a:pt x="6797245" y="5101299"/>
                </a:lnTo>
                <a:lnTo>
                  <a:pt x="0" y="5101299"/>
                </a:lnTo>
                <a:lnTo>
                  <a:pt x="0" y="0"/>
                </a:lnTo>
                <a:close/>
              </a:path>
            </a:pathLst>
          </a:custGeom>
          <a:blipFill rotWithShape="1">
            <a:blip r:embed="rId4">
              <a:alphaModFix/>
            </a:blip>
            <a:stretch>
              <a:fillRect b="0" l="0" r="0" t="0"/>
            </a:stretch>
          </a:blipFill>
          <a:ln>
            <a:noFill/>
          </a:ln>
        </p:spPr>
      </p:sp>
      <p:sp>
        <p:nvSpPr>
          <p:cNvPr id="393" name="Google Shape;393;p22"/>
          <p:cNvSpPr txBox="1"/>
          <p:nvPr/>
        </p:nvSpPr>
        <p:spPr>
          <a:xfrm>
            <a:off x="15976433" y="5555052"/>
            <a:ext cx="1000772" cy="1749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30" u="sng" cap="none" strike="noStrike">
                <a:solidFill>
                  <a:srgbClr val="000000"/>
                </a:solidFill>
                <a:latin typeface="Arial"/>
                <a:ea typeface="Arial"/>
                <a:cs typeface="Arial"/>
                <a:sym typeface="Arial"/>
                <a:hlinkClick r:id="rId5">
                  <a:extLst>
                    <a:ext uri="{A12FA001-AC4F-418D-AE19-62706E023703}">
                      <ahyp:hlinkClr val="tx"/>
                    </a:ext>
                  </a:extLst>
                </a:hlinkClick>
              </a:rPr>
              <a:t>Daily Montana</a:t>
            </a:r>
            <a:endParaRPr/>
          </a:p>
        </p:txBody>
      </p:sp>
      <p:sp>
        <p:nvSpPr>
          <p:cNvPr id="394" name="Google Shape;394;p22"/>
          <p:cNvSpPr txBox="1"/>
          <p:nvPr/>
        </p:nvSpPr>
        <p:spPr>
          <a:xfrm>
            <a:off x="2451066" y="5568353"/>
            <a:ext cx="9833593" cy="4231589"/>
          </a:xfrm>
          <a:prstGeom prst="rect">
            <a:avLst/>
          </a:prstGeom>
          <a:noFill/>
          <a:ln>
            <a:noFill/>
          </a:ln>
        </p:spPr>
        <p:txBody>
          <a:bodyPr anchorCtr="0" anchor="t" bIns="0" lIns="0" spcFirstLastPara="1" rIns="0" wrap="square" tIns="0">
            <a:spAutoFit/>
          </a:bodyPr>
          <a:lstStyle/>
          <a:p>
            <a:pPr indent="0" lvl="0" marL="0" marR="0" rtl="0" algn="ctr">
              <a:lnSpc>
                <a:spcPct val="181998"/>
              </a:lnSpc>
              <a:spcBef>
                <a:spcPts val="0"/>
              </a:spcBef>
              <a:spcAft>
                <a:spcPts val="0"/>
              </a:spcAft>
              <a:buNone/>
            </a:pPr>
            <a:r>
              <a:rPr b="0" i="0" lang="en-US" sz="3372" u="none" cap="none" strike="noStrike">
                <a:solidFill>
                  <a:srgbClr val="000000"/>
                </a:solidFill>
                <a:latin typeface="Arial"/>
                <a:ea typeface="Arial"/>
                <a:cs typeface="Arial"/>
                <a:sym typeface="Arial"/>
              </a:rPr>
              <a:t>Stand up if you would</a:t>
            </a:r>
            <a:endParaRPr/>
          </a:p>
          <a:p>
            <a:pPr indent="0" lvl="0" marL="0" marR="0" rtl="0" algn="ctr">
              <a:lnSpc>
                <a:spcPct val="181989"/>
              </a:lnSpc>
              <a:spcBef>
                <a:spcPts val="0"/>
              </a:spcBef>
              <a:spcAft>
                <a:spcPts val="0"/>
              </a:spcAft>
              <a:buNone/>
            </a:pPr>
            <a:r>
              <a:rPr b="0" i="0" lang="en-US" sz="5086" u="none" cap="none" strike="noStrike">
                <a:solidFill>
                  <a:srgbClr val="000000"/>
                </a:solidFill>
                <a:latin typeface="Arial"/>
                <a:ea typeface="Arial"/>
                <a:cs typeface="Arial"/>
                <a:sym typeface="Arial"/>
              </a:rPr>
              <a:t>take legal action</a:t>
            </a:r>
            <a:endParaRPr/>
          </a:p>
          <a:p>
            <a:pPr indent="0" lvl="0" marL="0" marR="0" rtl="0" algn="ctr">
              <a:lnSpc>
                <a:spcPct val="181995"/>
              </a:lnSpc>
              <a:spcBef>
                <a:spcPts val="0"/>
              </a:spcBef>
              <a:spcAft>
                <a:spcPts val="0"/>
              </a:spcAft>
              <a:buNone/>
            </a:pPr>
            <a:r>
              <a:rPr b="0" i="0" lang="en-US" sz="3427" u="none" cap="none" strike="noStrike">
                <a:solidFill>
                  <a:srgbClr val="000000"/>
                </a:solidFill>
                <a:latin typeface="Arial"/>
                <a:ea typeface="Arial"/>
                <a:cs typeface="Arial"/>
                <a:sym typeface="Arial"/>
              </a:rPr>
              <a:t>to force corporate or governmental climate action.</a:t>
            </a:r>
            <a:endParaRPr/>
          </a:p>
          <a:p>
            <a:pPr indent="0" lvl="0" marL="0" marR="0" rtl="0" algn="ctr">
              <a:lnSpc>
                <a:spcPct val="182066"/>
              </a:lnSpc>
              <a:spcBef>
                <a:spcPts val="0"/>
              </a:spcBef>
              <a:spcAft>
                <a:spcPts val="0"/>
              </a:spcAft>
              <a:buNone/>
            </a:pPr>
            <a:r>
              <a:rPr b="0" i="0" lang="en-US" sz="3368" u="none" cap="none" strike="noStrike">
                <a:solidFill>
                  <a:srgbClr val="000000"/>
                </a:solidFill>
                <a:latin typeface="Arial"/>
                <a:ea typeface="Arial"/>
                <a:cs typeface="Arial"/>
                <a:sym typeface="Arial"/>
              </a:rPr>
              <a:t>Remain seated if not.</a:t>
            </a:r>
            <a:endParaRPr/>
          </a:p>
        </p:txBody>
      </p:sp>
      <p:sp>
        <p:nvSpPr>
          <p:cNvPr id="395" name="Google Shape;395;p22"/>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3"/>
          <p:cNvSpPr/>
          <p:nvPr/>
        </p:nvSpPr>
        <p:spPr>
          <a:xfrm>
            <a:off x="10479688" y="65417"/>
            <a:ext cx="6132690" cy="4240361"/>
          </a:xfrm>
          <a:custGeom>
            <a:rect b="b" l="l" r="r" t="t"/>
            <a:pathLst>
              <a:path extrusionOk="0" h="4240361" w="6132690">
                <a:moveTo>
                  <a:pt x="0" y="0"/>
                </a:moveTo>
                <a:lnTo>
                  <a:pt x="6132690" y="0"/>
                </a:lnTo>
                <a:lnTo>
                  <a:pt x="6132690" y="4240361"/>
                </a:lnTo>
                <a:lnTo>
                  <a:pt x="0" y="4240361"/>
                </a:lnTo>
                <a:lnTo>
                  <a:pt x="0" y="0"/>
                </a:lnTo>
                <a:close/>
              </a:path>
            </a:pathLst>
          </a:custGeom>
          <a:blipFill rotWithShape="1">
            <a:blip r:embed="rId3">
              <a:alphaModFix/>
            </a:blip>
            <a:stretch>
              <a:fillRect b="0" l="0" r="0" t="0"/>
            </a:stretch>
          </a:blipFill>
          <a:ln>
            <a:noFill/>
          </a:ln>
        </p:spPr>
      </p:sp>
      <p:sp>
        <p:nvSpPr>
          <p:cNvPr id="405" name="Google Shape;405;p23"/>
          <p:cNvSpPr/>
          <p:nvPr/>
        </p:nvSpPr>
        <p:spPr>
          <a:xfrm>
            <a:off x="9920702" y="4933618"/>
            <a:ext cx="4518407" cy="4478414"/>
          </a:xfrm>
          <a:custGeom>
            <a:rect b="b" l="l" r="r" t="t"/>
            <a:pathLst>
              <a:path extrusionOk="0" h="4478414" w="4518407">
                <a:moveTo>
                  <a:pt x="0" y="0"/>
                </a:moveTo>
                <a:lnTo>
                  <a:pt x="4518407" y="0"/>
                </a:lnTo>
                <a:lnTo>
                  <a:pt x="4518407" y="4478414"/>
                </a:lnTo>
                <a:lnTo>
                  <a:pt x="0" y="4478414"/>
                </a:lnTo>
                <a:lnTo>
                  <a:pt x="0" y="0"/>
                </a:lnTo>
                <a:close/>
              </a:path>
            </a:pathLst>
          </a:custGeom>
          <a:blipFill rotWithShape="1">
            <a:blip r:embed="rId4">
              <a:alphaModFix/>
            </a:blip>
            <a:stretch>
              <a:fillRect b="-6139" l="0" r="0" t="-28379"/>
            </a:stretch>
          </a:blipFill>
          <a:ln>
            <a:noFill/>
          </a:ln>
        </p:spPr>
      </p:sp>
      <p:sp>
        <p:nvSpPr>
          <p:cNvPr id="406" name="Google Shape;406;p23"/>
          <p:cNvSpPr/>
          <p:nvPr/>
        </p:nvSpPr>
        <p:spPr>
          <a:xfrm>
            <a:off x="2696626" y="65417"/>
            <a:ext cx="6364257" cy="4240186"/>
          </a:xfrm>
          <a:custGeom>
            <a:rect b="b" l="l" r="r" t="t"/>
            <a:pathLst>
              <a:path extrusionOk="0" h="4240186" w="6364257">
                <a:moveTo>
                  <a:pt x="0" y="0"/>
                </a:moveTo>
                <a:lnTo>
                  <a:pt x="6364257" y="0"/>
                </a:lnTo>
                <a:lnTo>
                  <a:pt x="6364257" y="4240186"/>
                </a:lnTo>
                <a:lnTo>
                  <a:pt x="0" y="4240186"/>
                </a:lnTo>
                <a:lnTo>
                  <a:pt x="0" y="0"/>
                </a:lnTo>
                <a:close/>
              </a:path>
            </a:pathLst>
          </a:custGeom>
          <a:blipFill rotWithShape="1">
            <a:blip r:embed="rId5">
              <a:alphaModFix/>
            </a:blip>
            <a:stretch>
              <a:fillRect b="0" l="0" r="0" t="0"/>
            </a:stretch>
          </a:blipFill>
          <a:ln>
            <a:noFill/>
          </a:ln>
        </p:spPr>
      </p:sp>
      <p:sp>
        <p:nvSpPr>
          <p:cNvPr id="407" name="Google Shape;407;p23"/>
          <p:cNvSpPr/>
          <p:nvPr/>
        </p:nvSpPr>
        <p:spPr>
          <a:xfrm>
            <a:off x="3848891" y="4933618"/>
            <a:ext cx="5971219" cy="4478414"/>
          </a:xfrm>
          <a:custGeom>
            <a:rect b="b" l="l" r="r" t="t"/>
            <a:pathLst>
              <a:path extrusionOk="0" h="4478414" w="5971219">
                <a:moveTo>
                  <a:pt x="0" y="0"/>
                </a:moveTo>
                <a:lnTo>
                  <a:pt x="5971218" y="0"/>
                </a:lnTo>
                <a:lnTo>
                  <a:pt x="5971218" y="4478414"/>
                </a:lnTo>
                <a:lnTo>
                  <a:pt x="0" y="4478414"/>
                </a:lnTo>
                <a:lnTo>
                  <a:pt x="0" y="0"/>
                </a:lnTo>
                <a:close/>
              </a:path>
            </a:pathLst>
          </a:custGeom>
          <a:blipFill rotWithShape="1">
            <a:blip r:embed="rId6">
              <a:alphaModFix/>
            </a:blip>
            <a:stretch>
              <a:fillRect b="0" l="0" r="0" t="0"/>
            </a:stretch>
          </a:blipFill>
          <a:ln>
            <a:noFill/>
          </a:ln>
        </p:spPr>
      </p:sp>
      <p:sp>
        <p:nvSpPr>
          <p:cNvPr id="408" name="Google Shape;408;p23"/>
          <p:cNvSpPr txBox="1"/>
          <p:nvPr/>
        </p:nvSpPr>
        <p:spPr>
          <a:xfrm rot="-5400000">
            <a:off x="-2982107" y="3958060"/>
            <a:ext cx="8773800" cy="2370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5403" u="none" cap="none" strike="noStrike">
                <a:solidFill>
                  <a:srgbClr val="8FC585"/>
                </a:solidFill>
                <a:latin typeface="Impact"/>
                <a:ea typeface="Impact"/>
                <a:cs typeface="Impact"/>
                <a:sym typeface="Impact"/>
              </a:rPr>
              <a:t>Others?</a:t>
            </a:r>
            <a:endParaRPr/>
          </a:p>
        </p:txBody>
      </p:sp>
      <p:sp>
        <p:nvSpPr>
          <p:cNvPr id="409" name="Google Shape;409;p23"/>
          <p:cNvSpPr txBox="1"/>
          <p:nvPr/>
        </p:nvSpPr>
        <p:spPr>
          <a:xfrm>
            <a:off x="4919123" y="4296078"/>
            <a:ext cx="1932682"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Lobbying</a:t>
            </a:r>
            <a:endParaRPr/>
          </a:p>
        </p:txBody>
      </p:sp>
      <p:sp>
        <p:nvSpPr>
          <p:cNvPr id="410" name="Google Shape;410;p23"/>
          <p:cNvSpPr txBox="1"/>
          <p:nvPr/>
        </p:nvSpPr>
        <p:spPr>
          <a:xfrm>
            <a:off x="13044779" y="4385813"/>
            <a:ext cx="1868785" cy="58025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Teaching</a:t>
            </a:r>
            <a:endParaRPr/>
          </a:p>
        </p:txBody>
      </p:sp>
      <p:sp>
        <p:nvSpPr>
          <p:cNvPr id="411" name="Google Shape;411;p23"/>
          <p:cNvSpPr txBox="1"/>
          <p:nvPr/>
        </p:nvSpPr>
        <p:spPr>
          <a:xfrm>
            <a:off x="15281028" y="4253968"/>
            <a:ext cx="1331350" cy="198520"/>
          </a:xfrm>
          <a:prstGeom prst="rect">
            <a:avLst/>
          </a:prstGeom>
          <a:noFill/>
          <a:ln>
            <a:noFill/>
          </a:ln>
        </p:spPr>
        <p:txBody>
          <a:bodyPr anchorCtr="0" anchor="t" bIns="0" lIns="0" spcFirstLastPara="1" rIns="0" wrap="square" tIns="0">
            <a:spAutoFit/>
          </a:bodyPr>
          <a:lstStyle/>
          <a:p>
            <a:pPr indent="0" lvl="0" marL="0" marR="0" rtl="0" algn="ctr">
              <a:lnSpc>
                <a:spcPct val="140101"/>
              </a:lnSpc>
              <a:spcBef>
                <a:spcPts val="0"/>
              </a:spcBef>
              <a:spcAft>
                <a:spcPts val="0"/>
              </a:spcAft>
              <a:buNone/>
            </a:pPr>
            <a:r>
              <a:rPr b="0" i="0" lang="en-US" sz="1182" u="sng" cap="none" strike="noStrike">
                <a:solidFill>
                  <a:srgbClr val="000000"/>
                </a:solidFill>
                <a:latin typeface="Arial"/>
                <a:ea typeface="Arial"/>
                <a:cs typeface="Arial"/>
                <a:sym typeface="Arial"/>
                <a:hlinkClick r:id="rId7">
                  <a:extLst>
                    <a:ext uri="{A12FA001-AC4F-418D-AE19-62706E023703}">
                      <ahyp:hlinkClr val="tx"/>
                    </a:ext>
                  </a:extLst>
                </a:hlinkClick>
              </a:rPr>
              <a:t>Teach the Teacher</a:t>
            </a:r>
            <a:endParaRPr/>
          </a:p>
        </p:txBody>
      </p:sp>
      <p:sp>
        <p:nvSpPr>
          <p:cNvPr id="412" name="Google Shape;412;p23"/>
          <p:cNvSpPr txBox="1"/>
          <p:nvPr/>
        </p:nvSpPr>
        <p:spPr>
          <a:xfrm>
            <a:off x="7854311" y="9559990"/>
            <a:ext cx="4054740" cy="58025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Artivism/Craftivism</a:t>
            </a:r>
            <a:endParaRPr/>
          </a:p>
        </p:txBody>
      </p:sp>
      <p:sp>
        <p:nvSpPr>
          <p:cNvPr id="413" name="Google Shape;413;p23"/>
          <p:cNvSpPr txBox="1"/>
          <p:nvPr/>
        </p:nvSpPr>
        <p:spPr>
          <a:xfrm>
            <a:off x="13261548" y="9392982"/>
            <a:ext cx="1177561" cy="165402"/>
          </a:xfrm>
          <a:prstGeom prst="rect">
            <a:avLst/>
          </a:prstGeom>
          <a:noFill/>
          <a:ln>
            <a:noFill/>
          </a:ln>
        </p:spPr>
        <p:txBody>
          <a:bodyPr anchorCtr="0" anchor="t" bIns="0" lIns="0" spcFirstLastPara="1" rIns="0" wrap="square" tIns="0">
            <a:spAutoFit/>
          </a:bodyPr>
          <a:lstStyle/>
          <a:p>
            <a:pPr indent="0" lvl="0" marL="0" marR="0" rtl="0" algn="ctr">
              <a:lnSpc>
                <a:spcPct val="140122"/>
              </a:lnSpc>
              <a:spcBef>
                <a:spcPts val="0"/>
              </a:spcBef>
              <a:spcAft>
                <a:spcPts val="0"/>
              </a:spcAft>
              <a:buNone/>
            </a:pPr>
            <a:r>
              <a:rPr b="0" i="0" lang="en-US" sz="982" u="sng" cap="none" strike="noStrike">
                <a:solidFill>
                  <a:srgbClr val="000000"/>
                </a:solidFill>
                <a:latin typeface="Arial"/>
                <a:ea typeface="Arial"/>
                <a:cs typeface="Arial"/>
                <a:sym typeface="Arial"/>
                <a:hlinkClick r:id="rId8">
                  <a:extLst>
                    <a:ext uri="{A12FA001-AC4F-418D-AE19-62706E023703}">
                      <ahyp:hlinkClr val="tx"/>
                    </a:ext>
                  </a:extLst>
                </a:hlinkClick>
              </a:rPr>
              <a:t>Craftivist collective</a:t>
            </a:r>
            <a:endParaRPr/>
          </a:p>
        </p:txBody>
      </p:sp>
      <p:sp>
        <p:nvSpPr>
          <p:cNvPr id="414" name="Google Shape;414;p23"/>
          <p:cNvSpPr txBox="1"/>
          <p:nvPr/>
        </p:nvSpPr>
        <p:spPr>
          <a:xfrm>
            <a:off x="8827362" y="9411606"/>
            <a:ext cx="992748" cy="196435"/>
          </a:xfrm>
          <a:prstGeom prst="rect">
            <a:avLst/>
          </a:prstGeom>
          <a:noFill/>
          <a:ln>
            <a:noFill/>
          </a:ln>
        </p:spPr>
        <p:txBody>
          <a:bodyPr anchorCtr="0" anchor="t" bIns="0" lIns="0" spcFirstLastPara="1" rIns="0" wrap="square" tIns="0">
            <a:spAutoFit/>
          </a:bodyPr>
          <a:lstStyle/>
          <a:p>
            <a:pPr indent="0" lvl="0" marL="0" marR="0" rtl="0" algn="ctr">
              <a:lnSpc>
                <a:spcPct val="139948"/>
              </a:lnSpc>
              <a:spcBef>
                <a:spcPts val="0"/>
              </a:spcBef>
              <a:spcAft>
                <a:spcPts val="0"/>
              </a:spcAft>
              <a:buNone/>
            </a:pPr>
            <a:r>
              <a:rPr b="0" i="0" lang="en-US" sz="1174" u="none" cap="none" strike="noStrike">
                <a:solidFill>
                  <a:srgbClr val="000000"/>
                </a:solidFill>
                <a:latin typeface="Arial"/>
                <a:ea typeface="Arial"/>
                <a:cs typeface="Arial"/>
                <a:sym typeface="Arial"/>
              </a:rPr>
              <a:t>Trócaire 2016</a:t>
            </a:r>
            <a:endParaRPr/>
          </a:p>
        </p:txBody>
      </p:sp>
      <p:sp>
        <p:nvSpPr>
          <p:cNvPr id="415" name="Google Shape;415;p23"/>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4"/>
          <p:cNvSpPr/>
          <p:nvPr/>
        </p:nvSpPr>
        <p:spPr>
          <a:xfrm>
            <a:off x="6554698" y="83649"/>
            <a:ext cx="4308474" cy="2979033"/>
          </a:xfrm>
          <a:custGeom>
            <a:rect b="b" l="l" r="r" t="t"/>
            <a:pathLst>
              <a:path extrusionOk="0" h="2979033" w="4308474">
                <a:moveTo>
                  <a:pt x="0" y="0"/>
                </a:moveTo>
                <a:lnTo>
                  <a:pt x="4308474" y="0"/>
                </a:lnTo>
                <a:lnTo>
                  <a:pt x="4308474" y="2979033"/>
                </a:lnTo>
                <a:lnTo>
                  <a:pt x="0" y="2979033"/>
                </a:lnTo>
                <a:lnTo>
                  <a:pt x="0" y="0"/>
                </a:lnTo>
                <a:close/>
              </a:path>
            </a:pathLst>
          </a:custGeom>
          <a:blipFill rotWithShape="1">
            <a:blip r:embed="rId3">
              <a:alphaModFix/>
            </a:blip>
            <a:stretch>
              <a:fillRect b="0" l="0" r="0" t="0"/>
            </a:stretch>
          </a:blipFill>
          <a:ln>
            <a:noFill/>
          </a:ln>
        </p:spPr>
      </p:sp>
      <p:sp>
        <p:nvSpPr>
          <p:cNvPr id="425" name="Google Shape;425;p24"/>
          <p:cNvSpPr/>
          <p:nvPr/>
        </p:nvSpPr>
        <p:spPr>
          <a:xfrm>
            <a:off x="15159066" y="130754"/>
            <a:ext cx="3005636" cy="2979033"/>
          </a:xfrm>
          <a:custGeom>
            <a:rect b="b" l="l" r="r" t="t"/>
            <a:pathLst>
              <a:path extrusionOk="0" h="2979033" w="3005636">
                <a:moveTo>
                  <a:pt x="0" y="0"/>
                </a:moveTo>
                <a:lnTo>
                  <a:pt x="3005636" y="0"/>
                </a:lnTo>
                <a:lnTo>
                  <a:pt x="3005636" y="2979033"/>
                </a:lnTo>
                <a:lnTo>
                  <a:pt x="0" y="2979033"/>
                </a:lnTo>
                <a:lnTo>
                  <a:pt x="0" y="0"/>
                </a:lnTo>
                <a:close/>
              </a:path>
            </a:pathLst>
          </a:custGeom>
          <a:blipFill rotWithShape="1">
            <a:blip r:embed="rId4">
              <a:alphaModFix/>
            </a:blip>
            <a:stretch>
              <a:fillRect b="-6139" l="0" r="0" t="-28379"/>
            </a:stretch>
          </a:blipFill>
          <a:ln>
            <a:noFill/>
          </a:ln>
        </p:spPr>
      </p:sp>
      <p:sp>
        <p:nvSpPr>
          <p:cNvPr id="426" name="Google Shape;426;p24"/>
          <p:cNvSpPr/>
          <p:nvPr/>
        </p:nvSpPr>
        <p:spPr>
          <a:xfrm>
            <a:off x="1921322" y="60032"/>
            <a:ext cx="4471344" cy="2979033"/>
          </a:xfrm>
          <a:custGeom>
            <a:rect b="b" l="l" r="r" t="t"/>
            <a:pathLst>
              <a:path extrusionOk="0" h="2979033" w="4471344">
                <a:moveTo>
                  <a:pt x="0" y="0"/>
                </a:moveTo>
                <a:lnTo>
                  <a:pt x="4471344" y="0"/>
                </a:lnTo>
                <a:lnTo>
                  <a:pt x="4471344" y="2979033"/>
                </a:lnTo>
                <a:lnTo>
                  <a:pt x="0" y="2979033"/>
                </a:lnTo>
                <a:lnTo>
                  <a:pt x="0" y="0"/>
                </a:lnTo>
                <a:close/>
              </a:path>
            </a:pathLst>
          </a:custGeom>
          <a:blipFill rotWithShape="1">
            <a:blip r:embed="rId5">
              <a:alphaModFix/>
            </a:blip>
            <a:stretch>
              <a:fillRect b="0" l="0" r="0" t="0"/>
            </a:stretch>
          </a:blipFill>
          <a:ln>
            <a:noFill/>
          </a:ln>
        </p:spPr>
      </p:sp>
      <p:sp>
        <p:nvSpPr>
          <p:cNvPr id="427" name="Google Shape;427;p24"/>
          <p:cNvSpPr/>
          <p:nvPr/>
        </p:nvSpPr>
        <p:spPr>
          <a:xfrm>
            <a:off x="11025097" y="118365"/>
            <a:ext cx="3972044" cy="2979033"/>
          </a:xfrm>
          <a:custGeom>
            <a:rect b="b" l="l" r="r" t="t"/>
            <a:pathLst>
              <a:path extrusionOk="0" h="2979033" w="3972044">
                <a:moveTo>
                  <a:pt x="0" y="0"/>
                </a:moveTo>
                <a:lnTo>
                  <a:pt x="3972044" y="0"/>
                </a:lnTo>
                <a:lnTo>
                  <a:pt x="3972044" y="2979033"/>
                </a:lnTo>
                <a:lnTo>
                  <a:pt x="0" y="2979033"/>
                </a:lnTo>
                <a:lnTo>
                  <a:pt x="0" y="0"/>
                </a:lnTo>
                <a:close/>
              </a:path>
            </a:pathLst>
          </a:custGeom>
          <a:blipFill rotWithShape="1">
            <a:blip r:embed="rId6">
              <a:alphaModFix/>
            </a:blip>
            <a:stretch>
              <a:fillRect b="0" l="0" r="0" t="0"/>
            </a:stretch>
          </a:blipFill>
          <a:ln>
            <a:noFill/>
          </a:ln>
        </p:spPr>
      </p:sp>
      <p:sp>
        <p:nvSpPr>
          <p:cNvPr id="428" name="Google Shape;428;p24"/>
          <p:cNvSpPr txBox="1"/>
          <p:nvPr/>
        </p:nvSpPr>
        <p:spPr>
          <a:xfrm rot="-5400000">
            <a:off x="-3201457" y="3958060"/>
            <a:ext cx="8773800" cy="2370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15403" u="none" cap="none" strike="noStrike">
                <a:solidFill>
                  <a:srgbClr val="8FC585"/>
                </a:solidFill>
                <a:latin typeface="Impact"/>
                <a:ea typeface="Impact"/>
                <a:cs typeface="Impact"/>
                <a:sym typeface="Impact"/>
              </a:rPr>
              <a:t>Others?</a:t>
            </a:r>
            <a:endParaRPr/>
          </a:p>
        </p:txBody>
      </p:sp>
      <p:sp>
        <p:nvSpPr>
          <p:cNvPr id="429" name="Google Shape;429;p24"/>
          <p:cNvSpPr txBox="1"/>
          <p:nvPr/>
        </p:nvSpPr>
        <p:spPr>
          <a:xfrm>
            <a:off x="3190653" y="2996007"/>
            <a:ext cx="1932682"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Lobbying</a:t>
            </a:r>
            <a:endParaRPr/>
          </a:p>
        </p:txBody>
      </p:sp>
      <p:sp>
        <p:nvSpPr>
          <p:cNvPr id="430" name="Google Shape;430;p24"/>
          <p:cNvSpPr txBox="1"/>
          <p:nvPr/>
        </p:nvSpPr>
        <p:spPr>
          <a:xfrm>
            <a:off x="7906124" y="3043112"/>
            <a:ext cx="1868785" cy="58025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Teaching</a:t>
            </a:r>
            <a:endParaRPr/>
          </a:p>
        </p:txBody>
      </p:sp>
      <p:sp>
        <p:nvSpPr>
          <p:cNvPr id="431" name="Google Shape;431;p24"/>
          <p:cNvSpPr txBox="1"/>
          <p:nvPr/>
        </p:nvSpPr>
        <p:spPr>
          <a:xfrm>
            <a:off x="9883445" y="3083700"/>
            <a:ext cx="979727" cy="1511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70" u="sng" cap="none" strike="noStrike">
                <a:solidFill>
                  <a:srgbClr val="000000"/>
                </a:solidFill>
                <a:latin typeface="Arial"/>
                <a:ea typeface="Arial"/>
                <a:cs typeface="Arial"/>
                <a:sym typeface="Arial"/>
                <a:hlinkClick r:id="rId7">
                  <a:extLst>
                    <a:ext uri="{A12FA001-AC4F-418D-AE19-62706E023703}">
                      <ahyp:hlinkClr val="tx"/>
                    </a:ext>
                  </a:extLst>
                </a:hlinkClick>
              </a:rPr>
              <a:t>Teach the Teacher</a:t>
            </a:r>
            <a:endParaRPr/>
          </a:p>
        </p:txBody>
      </p:sp>
      <p:sp>
        <p:nvSpPr>
          <p:cNvPr id="432" name="Google Shape;432;p24"/>
          <p:cNvSpPr txBox="1"/>
          <p:nvPr/>
        </p:nvSpPr>
        <p:spPr>
          <a:xfrm>
            <a:off x="13204560" y="3109147"/>
            <a:ext cx="4054740" cy="58025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Artivism/Craftivism</a:t>
            </a:r>
            <a:endParaRPr/>
          </a:p>
        </p:txBody>
      </p:sp>
      <p:sp>
        <p:nvSpPr>
          <p:cNvPr id="433" name="Google Shape;433;p24"/>
          <p:cNvSpPr txBox="1"/>
          <p:nvPr/>
        </p:nvSpPr>
        <p:spPr>
          <a:xfrm>
            <a:off x="17381391" y="3140210"/>
            <a:ext cx="783312" cy="125928"/>
          </a:xfrm>
          <a:prstGeom prst="rect">
            <a:avLst/>
          </a:prstGeom>
          <a:noFill/>
          <a:ln>
            <a:noFill/>
          </a:ln>
        </p:spPr>
        <p:txBody>
          <a:bodyPr anchorCtr="0" anchor="t" bIns="0" lIns="0" spcFirstLastPara="1" rIns="0" wrap="square" tIns="0">
            <a:spAutoFit/>
          </a:bodyPr>
          <a:lstStyle/>
          <a:p>
            <a:pPr indent="0" lvl="0" marL="0" marR="0" rtl="0" algn="ctr">
              <a:lnSpc>
                <a:spcPct val="140122"/>
              </a:lnSpc>
              <a:spcBef>
                <a:spcPts val="0"/>
              </a:spcBef>
              <a:spcAft>
                <a:spcPts val="0"/>
              </a:spcAft>
              <a:buNone/>
            </a:pPr>
            <a:r>
              <a:rPr b="0" i="0" lang="en-US" sz="653" u="sng" cap="none" strike="noStrike">
                <a:solidFill>
                  <a:srgbClr val="000000"/>
                </a:solidFill>
                <a:latin typeface="Arial"/>
                <a:ea typeface="Arial"/>
                <a:cs typeface="Arial"/>
                <a:sym typeface="Arial"/>
                <a:hlinkClick r:id="rId8">
                  <a:extLst>
                    <a:ext uri="{A12FA001-AC4F-418D-AE19-62706E023703}">
                      <ahyp:hlinkClr val="tx"/>
                    </a:ext>
                  </a:extLst>
                </a:hlinkClick>
              </a:rPr>
              <a:t>Craftivist collective</a:t>
            </a:r>
            <a:endParaRPr/>
          </a:p>
        </p:txBody>
      </p:sp>
      <p:sp>
        <p:nvSpPr>
          <p:cNvPr id="434" name="Google Shape;434;p24"/>
          <p:cNvSpPr txBox="1"/>
          <p:nvPr/>
        </p:nvSpPr>
        <p:spPr>
          <a:xfrm>
            <a:off x="14336767" y="3166297"/>
            <a:ext cx="660374" cy="127521"/>
          </a:xfrm>
          <a:prstGeom prst="rect">
            <a:avLst/>
          </a:prstGeom>
          <a:noFill/>
          <a:ln>
            <a:noFill/>
          </a:ln>
        </p:spPr>
        <p:txBody>
          <a:bodyPr anchorCtr="0" anchor="t" bIns="0" lIns="0" spcFirstLastPara="1" rIns="0" wrap="square" tIns="0">
            <a:spAutoFit/>
          </a:bodyPr>
          <a:lstStyle/>
          <a:p>
            <a:pPr indent="0" lvl="0" marL="0" marR="0" rtl="0" algn="ctr">
              <a:lnSpc>
                <a:spcPct val="139948"/>
              </a:lnSpc>
              <a:spcBef>
                <a:spcPts val="0"/>
              </a:spcBef>
              <a:spcAft>
                <a:spcPts val="0"/>
              </a:spcAft>
              <a:buNone/>
            </a:pPr>
            <a:r>
              <a:rPr b="0" i="0" lang="en-US" sz="781" u="none" cap="none" strike="noStrike">
                <a:solidFill>
                  <a:srgbClr val="000000"/>
                </a:solidFill>
                <a:latin typeface="Arial"/>
                <a:ea typeface="Arial"/>
                <a:cs typeface="Arial"/>
                <a:sym typeface="Arial"/>
              </a:rPr>
              <a:t>Trócaire 2016</a:t>
            </a:r>
            <a:endParaRPr/>
          </a:p>
        </p:txBody>
      </p:sp>
      <p:sp>
        <p:nvSpPr>
          <p:cNvPr id="435" name="Google Shape;435;p24"/>
          <p:cNvSpPr txBox="1"/>
          <p:nvPr/>
        </p:nvSpPr>
        <p:spPr>
          <a:xfrm>
            <a:off x="2860416" y="4702639"/>
            <a:ext cx="8859600" cy="4702800"/>
          </a:xfrm>
          <a:prstGeom prst="rect">
            <a:avLst/>
          </a:prstGeom>
          <a:noFill/>
          <a:ln>
            <a:noFill/>
          </a:ln>
        </p:spPr>
        <p:txBody>
          <a:bodyPr anchorCtr="0" anchor="t" bIns="0" lIns="0" spcFirstLastPara="1" rIns="0" wrap="square" tIns="0">
            <a:spAutoFit/>
          </a:bodyPr>
          <a:lstStyle/>
          <a:p>
            <a:pPr indent="0" lvl="0" marL="0" marR="0" rtl="0" algn="ctr">
              <a:lnSpc>
                <a:spcPct val="182008"/>
              </a:lnSpc>
              <a:spcBef>
                <a:spcPts val="0"/>
              </a:spcBef>
              <a:spcAft>
                <a:spcPts val="0"/>
              </a:spcAft>
              <a:buNone/>
            </a:pPr>
            <a:r>
              <a:rPr b="0" i="0" lang="en-US" sz="4730" u="none" cap="none" strike="noStrike">
                <a:solidFill>
                  <a:srgbClr val="000000"/>
                </a:solidFill>
                <a:latin typeface="Arial"/>
                <a:ea typeface="Arial"/>
                <a:cs typeface="Arial"/>
                <a:sym typeface="Arial"/>
              </a:rPr>
              <a:t>Stand up if you would</a:t>
            </a:r>
            <a:endParaRPr/>
          </a:p>
          <a:p>
            <a:pPr indent="0" lvl="0" marL="0" marR="0" rtl="0" algn="ctr">
              <a:lnSpc>
                <a:spcPct val="182008"/>
              </a:lnSpc>
              <a:spcBef>
                <a:spcPts val="0"/>
              </a:spcBef>
              <a:spcAft>
                <a:spcPts val="0"/>
              </a:spcAft>
              <a:buNone/>
            </a:pPr>
            <a:r>
              <a:rPr b="0" i="0" lang="en-US" sz="4730" u="none" cap="none" strike="noStrike">
                <a:solidFill>
                  <a:srgbClr val="000000"/>
                </a:solidFill>
                <a:latin typeface="Arial"/>
                <a:ea typeface="Arial"/>
                <a:cs typeface="Arial"/>
                <a:sym typeface="Arial"/>
              </a:rPr>
              <a:t>do any of these</a:t>
            </a:r>
            <a:endParaRPr/>
          </a:p>
          <a:p>
            <a:pPr indent="0" lvl="0" marL="0" marR="0" rtl="0" algn="ctr">
              <a:lnSpc>
                <a:spcPct val="182008"/>
              </a:lnSpc>
              <a:spcBef>
                <a:spcPts val="0"/>
              </a:spcBef>
              <a:spcAft>
                <a:spcPts val="0"/>
              </a:spcAft>
              <a:buNone/>
            </a:pPr>
            <a:r>
              <a:rPr b="0" i="0" lang="en-US" sz="4730" u="none" cap="none" strike="noStrike">
                <a:solidFill>
                  <a:srgbClr val="000000"/>
                </a:solidFill>
                <a:latin typeface="Arial"/>
                <a:ea typeface="Arial"/>
                <a:cs typeface="Arial"/>
                <a:sym typeface="Arial"/>
              </a:rPr>
              <a:t>to encourage climate action.</a:t>
            </a:r>
            <a:endParaRPr/>
          </a:p>
          <a:p>
            <a:pPr indent="0" lvl="0" marL="0" marR="0" rtl="0" algn="ctr">
              <a:lnSpc>
                <a:spcPct val="181993"/>
              </a:lnSpc>
              <a:spcBef>
                <a:spcPts val="0"/>
              </a:spcBef>
              <a:spcAft>
                <a:spcPts val="0"/>
              </a:spcAft>
              <a:buNone/>
            </a:pPr>
            <a:r>
              <a:rPr b="0" i="0" lang="en-US" sz="4726" u="none" cap="none" strike="noStrike">
                <a:solidFill>
                  <a:srgbClr val="000000"/>
                </a:solidFill>
                <a:latin typeface="Arial"/>
                <a:ea typeface="Arial"/>
                <a:cs typeface="Arial"/>
                <a:sym typeface="Arial"/>
              </a:rPr>
              <a:t>Remain seated if not.</a:t>
            </a:r>
            <a:endParaRPr/>
          </a:p>
        </p:txBody>
      </p:sp>
      <p:sp>
        <p:nvSpPr>
          <p:cNvPr id="436" name="Google Shape;436;p24"/>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grpSp>
        <p:nvGrpSpPr>
          <p:cNvPr id="445" name="Google Shape;445;p25"/>
          <p:cNvGrpSpPr/>
          <p:nvPr/>
        </p:nvGrpSpPr>
        <p:grpSpPr>
          <a:xfrm>
            <a:off x="8827685" y="783139"/>
            <a:ext cx="9022978" cy="7659772"/>
            <a:chOff x="0" y="-38100"/>
            <a:chExt cx="2376422" cy="2017388"/>
          </a:xfrm>
        </p:grpSpPr>
        <p:sp>
          <p:nvSpPr>
            <p:cNvPr id="446" name="Google Shape;446;p25"/>
            <p:cNvSpPr/>
            <p:nvPr/>
          </p:nvSpPr>
          <p:spPr>
            <a:xfrm>
              <a:off x="0" y="0"/>
              <a:ext cx="2376422" cy="1979288"/>
            </a:xfrm>
            <a:custGeom>
              <a:rect b="b" l="l" r="r" t="t"/>
              <a:pathLst>
                <a:path extrusionOk="0" h="1979288" w="2376422">
                  <a:moveTo>
                    <a:pt x="0" y="0"/>
                  </a:moveTo>
                  <a:lnTo>
                    <a:pt x="2376422" y="0"/>
                  </a:lnTo>
                  <a:lnTo>
                    <a:pt x="2376422" y="1979288"/>
                  </a:lnTo>
                  <a:lnTo>
                    <a:pt x="0" y="1979288"/>
                  </a:lnTo>
                  <a:close/>
                </a:path>
              </a:pathLst>
            </a:custGeom>
            <a:solidFill>
              <a:srgbClr val="DFDFE1"/>
            </a:solidFill>
            <a:ln>
              <a:noFill/>
            </a:ln>
          </p:spPr>
        </p:sp>
        <p:sp>
          <p:nvSpPr>
            <p:cNvPr id="447" name="Google Shape;447;p25"/>
            <p:cNvSpPr txBox="1"/>
            <p:nvPr/>
          </p:nvSpPr>
          <p:spPr>
            <a:xfrm>
              <a:off x="0" y="-38100"/>
              <a:ext cx="2376422" cy="2017387"/>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25"/>
          <p:cNvSpPr txBox="1"/>
          <p:nvPr/>
        </p:nvSpPr>
        <p:spPr>
          <a:xfrm>
            <a:off x="9129493" y="823025"/>
            <a:ext cx="8419362" cy="74841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305" u="none" cap="none" strike="noStrike">
                <a:solidFill>
                  <a:srgbClr val="000000"/>
                </a:solidFill>
                <a:latin typeface="Arial"/>
                <a:ea typeface="Arial"/>
                <a:cs typeface="Arial"/>
                <a:sym typeface="Arial"/>
              </a:rPr>
              <a:t>Which of these actions are likely to influence:</a:t>
            </a:r>
            <a:endParaRPr/>
          </a:p>
          <a:p>
            <a:pPr indent="0" lvl="0" marL="0" marR="0" rtl="0" algn="l">
              <a:lnSpc>
                <a:spcPct val="140000"/>
              </a:lnSpc>
              <a:spcBef>
                <a:spcPts val="0"/>
              </a:spcBef>
              <a:spcAft>
                <a:spcPts val="0"/>
              </a:spcAft>
              <a:buNone/>
            </a:pPr>
            <a:r>
              <a:t/>
            </a:r>
            <a:endParaRPr b="0" i="0" sz="5305" u="none" cap="none" strike="noStrike">
              <a:solidFill>
                <a:srgbClr val="000000"/>
              </a:solidFill>
              <a:latin typeface="Arial"/>
              <a:ea typeface="Arial"/>
              <a:cs typeface="Arial"/>
              <a:sym typeface="Arial"/>
            </a:endParaRPr>
          </a:p>
          <a:p>
            <a:pPr indent="-572750" lvl="1" marL="1145500" marR="0" rtl="0" algn="l">
              <a:lnSpc>
                <a:spcPct val="140000"/>
              </a:lnSpc>
              <a:spcBef>
                <a:spcPts val="0"/>
              </a:spcBef>
              <a:spcAft>
                <a:spcPts val="0"/>
              </a:spcAft>
              <a:buClr>
                <a:srgbClr val="000000"/>
              </a:buClr>
              <a:buSzPts val="5305"/>
              <a:buFont typeface="Arial"/>
              <a:buChar char="•"/>
            </a:pPr>
            <a:r>
              <a:rPr b="0" i="0" lang="en-US" sz="5305" u="none" cap="none" strike="noStrike">
                <a:solidFill>
                  <a:srgbClr val="000000"/>
                </a:solidFill>
                <a:latin typeface="Arial"/>
                <a:ea typeface="Arial"/>
                <a:cs typeface="Arial"/>
                <a:sym typeface="Arial"/>
              </a:rPr>
              <a:t>governments?</a:t>
            </a:r>
            <a:endParaRPr/>
          </a:p>
          <a:p>
            <a:pPr indent="-572750" lvl="1" marL="1145500" marR="0" rtl="0" algn="l">
              <a:lnSpc>
                <a:spcPct val="140000"/>
              </a:lnSpc>
              <a:spcBef>
                <a:spcPts val="0"/>
              </a:spcBef>
              <a:spcAft>
                <a:spcPts val="0"/>
              </a:spcAft>
              <a:buClr>
                <a:srgbClr val="000000"/>
              </a:buClr>
              <a:buSzPts val="5305"/>
              <a:buFont typeface="Arial"/>
              <a:buChar char="•"/>
            </a:pPr>
            <a:r>
              <a:rPr b="0" i="0" lang="en-US" sz="5305" u="none" cap="none" strike="noStrike">
                <a:solidFill>
                  <a:srgbClr val="000000"/>
                </a:solidFill>
                <a:latin typeface="Arial"/>
                <a:ea typeface="Arial"/>
                <a:cs typeface="Arial"/>
                <a:sym typeface="Arial"/>
              </a:rPr>
              <a:t>fossil fuel companies?</a:t>
            </a:r>
            <a:endParaRPr/>
          </a:p>
          <a:p>
            <a:pPr indent="-572750" lvl="1" marL="1145500" marR="0" rtl="0" algn="l">
              <a:lnSpc>
                <a:spcPct val="140000"/>
              </a:lnSpc>
              <a:spcBef>
                <a:spcPts val="0"/>
              </a:spcBef>
              <a:spcAft>
                <a:spcPts val="0"/>
              </a:spcAft>
              <a:buClr>
                <a:srgbClr val="000000"/>
              </a:buClr>
              <a:buSzPts val="5305"/>
              <a:buFont typeface="Arial"/>
              <a:buChar char="•"/>
            </a:pPr>
            <a:r>
              <a:rPr b="0" i="0" lang="en-US" sz="5305" u="none" cap="none" strike="noStrike">
                <a:solidFill>
                  <a:srgbClr val="000000"/>
                </a:solidFill>
                <a:latin typeface="Arial"/>
                <a:ea typeface="Arial"/>
                <a:cs typeface="Arial"/>
                <a:sym typeface="Arial"/>
              </a:rPr>
              <a:t>the wider public?</a:t>
            </a:r>
            <a:endParaRPr/>
          </a:p>
          <a:p>
            <a:pPr indent="0" lvl="0" marL="0" marR="0" rtl="0" algn="l">
              <a:lnSpc>
                <a:spcPct val="140000"/>
              </a:lnSpc>
              <a:spcBef>
                <a:spcPts val="0"/>
              </a:spcBef>
              <a:spcAft>
                <a:spcPts val="0"/>
              </a:spcAft>
              <a:buNone/>
            </a:pPr>
            <a:r>
              <a:t/>
            </a:r>
            <a:endParaRPr b="0" i="0" sz="5305"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b="0" i="0" lang="en-US" sz="5305" u="none" cap="none" strike="noStrike">
                <a:solidFill>
                  <a:srgbClr val="000000"/>
                </a:solidFill>
                <a:latin typeface="Arial"/>
                <a:ea typeface="Arial"/>
                <a:cs typeface="Arial"/>
                <a:sym typeface="Arial"/>
              </a:rPr>
              <a:t>Which are not? Why not?</a:t>
            </a:r>
            <a:endParaRPr/>
          </a:p>
        </p:txBody>
      </p:sp>
      <p:sp>
        <p:nvSpPr>
          <p:cNvPr id="449" name="Google Shape;449;p25"/>
          <p:cNvSpPr txBox="1"/>
          <p:nvPr/>
        </p:nvSpPr>
        <p:spPr>
          <a:xfrm>
            <a:off x="1243415" y="790575"/>
            <a:ext cx="6763894" cy="7516578"/>
          </a:xfrm>
          <a:prstGeom prst="rect">
            <a:avLst/>
          </a:prstGeom>
          <a:noFill/>
          <a:ln>
            <a:noFill/>
          </a:ln>
        </p:spPr>
        <p:txBody>
          <a:bodyPr anchorCtr="0" anchor="t" bIns="0" lIns="0" spcFirstLastPara="1" rIns="0" wrap="square" tIns="0">
            <a:spAutoFit/>
          </a:bodyPr>
          <a:lstStyle/>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Protests / Strikes</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Disruption</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Voluntary work</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Legal action</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Lobbying</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Teaching others</a:t>
            </a:r>
            <a:endParaRPr/>
          </a:p>
          <a:p>
            <a:pPr indent="-649466" lvl="1" marL="1298932" marR="0" rtl="0" algn="l">
              <a:lnSpc>
                <a:spcPct val="139993"/>
              </a:lnSpc>
              <a:spcBef>
                <a:spcPts val="0"/>
              </a:spcBef>
              <a:spcAft>
                <a:spcPts val="0"/>
              </a:spcAft>
              <a:buClr>
                <a:srgbClr val="8FC585"/>
              </a:buClr>
              <a:buSzPts val="6016"/>
              <a:buFont typeface="Arial"/>
              <a:buChar char="•"/>
            </a:pPr>
            <a:r>
              <a:rPr b="0" i="0" lang="en-US" sz="6016" u="none" cap="none" strike="noStrike">
                <a:solidFill>
                  <a:srgbClr val="8FC585"/>
                </a:solidFill>
                <a:latin typeface="Impact"/>
                <a:ea typeface="Impact"/>
                <a:cs typeface="Impact"/>
                <a:sym typeface="Impact"/>
              </a:rPr>
              <a:t>Artivism/craftivism</a:t>
            </a:r>
            <a:endParaRPr/>
          </a:p>
        </p:txBody>
      </p:sp>
      <p:sp>
        <p:nvSpPr>
          <p:cNvPr id="450" name="Google Shape;450;p25"/>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6"/>
          <p:cNvSpPr/>
          <p:nvPr/>
        </p:nvSpPr>
        <p:spPr>
          <a:xfrm>
            <a:off x="0" y="-1902023"/>
            <a:ext cx="18288000" cy="12189023"/>
          </a:xfrm>
          <a:custGeom>
            <a:rect b="b" l="l" r="r" t="t"/>
            <a:pathLst>
              <a:path extrusionOk="0" h="12189023" w="18288000">
                <a:moveTo>
                  <a:pt x="0" y="0"/>
                </a:moveTo>
                <a:lnTo>
                  <a:pt x="18288000" y="0"/>
                </a:lnTo>
                <a:lnTo>
                  <a:pt x="18288000" y="12189023"/>
                </a:lnTo>
                <a:lnTo>
                  <a:pt x="0" y="12189023"/>
                </a:lnTo>
                <a:lnTo>
                  <a:pt x="0" y="0"/>
                </a:lnTo>
                <a:close/>
              </a:path>
            </a:pathLst>
          </a:custGeom>
          <a:blipFill rotWithShape="1">
            <a:blip r:embed="rId3">
              <a:alphaModFix/>
            </a:blip>
            <a:stretch>
              <a:fillRect b="0" l="0" r="0" t="0"/>
            </a:stretch>
          </a:blipFill>
          <a:ln>
            <a:noFill/>
          </a:ln>
        </p:spPr>
      </p:sp>
      <p:grpSp>
        <p:nvGrpSpPr>
          <p:cNvPr id="456" name="Google Shape;456;p26"/>
          <p:cNvGrpSpPr/>
          <p:nvPr/>
        </p:nvGrpSpPr>
        <p:grpSpPr>
          <a:xfrm>
            <a:off x="9144000" y="884039"/>
            <a:ext cx="8161183" cy="8374261"/>
            <a:chOff x="0" y="-38100"/>
            <a:chExt cx="2149447" cy="2205567"/>
          </a:xfrm>
        </p:grpSpPr>
        <p:sp>
          <p:nvSpPr>
            <p:cNvPr id="457" name="Google Shape;457;p26"/>
            <p:cNvSpPr/>
            <p:nvPr/>
          </p:nvSpPr>
          <p:spPr>
            <a:xfrm>
              <a:off x="0" y="0"/>
              <a:ext cx="2149447" cy="2167467"/>
            </a:xfrm>
            <a:custGeom>
              <a:rect b="b" l="l" r="r" t="t"/>
              <a:pathLst>
                <a:path extrusionOk="0" h="2167467" w="2149447">
                  <a:moveTo>
                    <a:pt x="0" y="0"/>
                  </a:moveTo>
                  <a:lnTo>
                    <a:pt x="2149447" y="0"/>
                  </a:lnTo>
                  <a:lnTo>
                    <a:pt x="2149447" y="2167467"/>
                  </a:lnTo>
                  <a:lnTo>
                    <a:pt x="0" y="2167467"/>
                  </a:lnTo>
                  <a:close/>
                </a:path>
              </a:pathLst>
            </a:custGeom>
            <a:solidFill>
              <a:srgbClr val="FFFFFF">
                <a:alpha val="49803"/>
              </a:srgbClr>
            </a:solidFill>
            <a:ln>
              <a:noFill/>
            </a:ln>
          </p:spPr>
        </p:sp>
        <p:sp>
          <p:nvSpPr>
            <p:cNvPr id="458" name="Google Shape;458;p26"/>
            <p:cNvSpPr txBox="1"/>
            <p:nvPr/>
          </p:nvSpPr>
          <p:spPr>
            <a:xfrm>
              <a:off x="0" y="-38100"/>
              <a:ext cx="2149447"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6"/>
          <p:cNvSpPr/>
          <p:nvPr/>
        </p:nvSpPr>
        <p:spPr>
          <a:xfrm>
            <a:off x="16609831" y="8141853"/>
            <a:ext cx="1298938" cy="1298938"/>
          </a:xfrm>
          <a:custGeom>
            <a:rect b="b" l="l" r="r" t="t"/>
            <a:pathLst>
              <a:path extrusionOk="0" h="1298938" w="1298938">
                <a:moveTo>
                  <a:pt x="0" y="0"/>
                </a:moveTo>
                <a:lnTo>
                  <a:pt x="1298938" y="0"/>
                </a:lnTo>
                <a:lnTo>
                  <a:pt x="1298938" y="1298938"/>
                </a:lnTo>
                <a:lnTo>
                  <a:pt x="0" y="1298938"/>
                </a:lnTo>
                <a:lnTo>
                  <a:pt x="0" y="0"/>
                </a:lnTo>
                <a:close/>
              </a:path>
            </a:pathLst>
          </a:custGeom>
          <a:blipFill rotWithShape="1">
            <a:blip r:embed="rId4">
              <a:alphaModFix/>
            </a:blip>
            <a:stretch>
              <a:fillRect b="0" l="0" r="0" t="0"/>
            </a:stretch>
          </a:blipFill>
          <a:ln>
            <a:noFill/>
          </a:ln>
        </p:spPr>
      </p:sp>
      <p:sp>
        <p:nvSpPr>
          <p:cNvPr id="460" name="Google Shape;460;p26"/>
          <p:cNvSpPr txBox="1"/>
          <p:nvPr/>
        </p:nvSpPr>
        <p:spPr>
          <a:xfrm>
            <a:off x="15502591" y="9648349"/>
            <a:ext cx="2597877" cy="3520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15" u="none" cap="none" strike="noStrike">
                <a:solidFill>
                  <a:srgbClr val="FFFFFF"/>
                </a:solidFill>
                <a:latin typeface="Arial"/>
                <a:ea typeface="Arial"/>
                <a:cs typeface="Arial"/>
                <a:sym typeface="Arial"/>
              </a:rPr>
              <a:t>Photo: </a:t>
            </a:r>
            <a:r>
              <a:rPr b="0" i="0" lang="en-US" sz="2015" u="sng" cap="none" strike="noStrike">
                <a:solidFill>
                  <a:srgbClr val="FFFFFF"/>
                </a:solidFill>
                <a:latin typeface="Arial"/>
                <a:ea typeface="Arial"/>
                <a:cs typeface="Arial"/>
                <a:sym typeface="Arial"/>
                <a:hlinkClick r:id="rId5">
                  <a:extLst>
                    <a:ext uri="{A12FA001-AC4F-418D-AE19-62706E023703}">
                      <ahyp:hlinkClr val="tx"/>
                    </a:ext>
                  </a:extLst>
                </a:hlinkClick>
              </a:rPr>
              <a:t>julian meehan</a:t>
            </a:r>
            <a:endParaRPr/>
          </a:p>
        </p:txBody>
      </p:sp>
      <p:sp>
        <p:nvSpPr>
          <p:cNvPr id="461" name="Google Shape;461;p26"/>
          <p:cNvSpPr txBox="1"/>
          <p:nvPr/>
        </p:nvSpPr>
        <p:spPr>
          <a:xfrm>
            <a:off x="9362328" y="1973270"/>
            <a:ext cx="7724528" cy="616900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84" u="none" cap="none" strike="noStrike">
                <a:solidFill>
                  <a:srgbClr val="000000"/>
                </a:solidFill>
                <a:latin typeface="Arial"/>
                <a:ea typeface="Arial"/>
                <a:cs typeface="Arial"/>
                <a:sym typeface="Arial"/>
              </a:rPr>
              <a:t>Is it right to engage in disruptive direct action?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7"/>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
        <p:nvSpPr>
          <p:cNvPr id="467" name="Google Shape;467;p27"/>
          <p:cNvSpPr/>
          <p:nvPr/>
        </p:nvSpPr>
        <p:spPr>
          <a:xfrm>
            <a:off x="782119" y="216688"/>
            <a:ext cx="2451012" cy="3306714"/>
          </a:xfrm>
          <a:custGeom>
            <a:rect b="b" l="l" r="r" t="t"/>
            <a:pathLst>
              <a:path extrusionOk="0" h="3306714" w="2451012">
                <a:moveTo>
                  <a:pt x="0" y="0"/>
                </a:moveTo>
                <a:lnTo>
                  <a:pt x="2451012" y="0"/>
                </a:lnTo>
                <a:lnTo>
                  <a:pt x="2451012" y="3306714"/>
                </a:lnTo>
                <a:lnTo>
                  <a:pt x="0" y="3306714"/>
                </a:lnTo>
                <a:lnTo>
                  <a:pt x="0" y="0"/>
                </a:lnTo>
                <a:close/>
              </a:path>
            </a:pathLst>
          </a:custGeom>
          <a:blipFill rotWithShape="1">
            <a:blip r:embed="rId4">
              <a:alphaModFix/>
            </a:blip>
            <a:stretch>
              <a:fillRect b="0" l="-8312" r="-6984" t="0"/>
            </a:stretch>
          </a:blipFill>
          <a:ln>
            <a:noFill/>
          </a:ln>
        </p:spPr>
      </p:sp>
      <p:sp>
        <p:nvSpPr>
          <p:cNvPr id="468" name="Google Shape;468;p27"/>
          <p:cNvSpPr/>
          <p:nvPr/>
        </p:nvSpPr>
        <p:spPr>
          <a:xfrm>
            <a:off x="10425672" y="152180"/>
            <a:ext cx="3581590" cy="3371222"/>
          </a:xfrm>
          <a:custGeom>
            <a:rect b="b" l="l" r="r" t="t"/>
            <a:pathLst>
              <a:path extrusionOk="0" h="3371222" w="3581590">
                <a:moveTo>
                  <a:pt x="0" y="0"/>
                </a:moveTo>
                <a:lnTo>
                  <a:pt x="3581590" y="0"/>
                </a:lnTo>
                <a:lnTo>
                  <a:pt x="3581590" y="3371222"/>
                </a:lnTo>
                <a:lnTo>
                  <a:pt x="0" y="3371222"/>
                </a:lnTo>
                <a:lnTo>
                  <a:pt x="0" y="0"/>
                </a:lnTo>
                <a:close/>
              </a:path>
            </a:pathLst>
          </a:custGeom>
          <a:blipFill rotWithShape="1">
            <a:blip r:embed="rId5">
              <a:alphaModFix/>
            </a:blip>
            <a:stretch>
              <a:fillRect b="-2453" l="-11744" r="-8283" t="0"/>
            </a:stretch>
          </a:blipFill>
          <a:ln>
            <a:noFill/>
          </a:ln>
        </p:spPr>
      </p:sp>
      <p:sp>
        <p:nvSpPr>
          <p:cNvPr id="469" name="Google Shape;469;p27"/>
          <p:cNvSpPr/>
          <p:nvPr/>
        </p:nvSpPr>
        <p:spPr>
          <a:xfrm>
            <a:off x="4009383" y="152180"/>
            <a:ext cx="2531293" cy="3371222"/>
          </a:xfrm>
          <a:custGeom>
            <a:rect b="b" l="l" r="r" t="t"/>
            <a:pathLst>
              <a:path extrusionOk="0" h="3371222" w="2531293">
                <a:moveTo>
                  <a:pt x="0" y="0"/>
                </a:moveTo>
                <a:lnTo>
                  <a:pt x="2531293" y="0"/>
                </a:lnTo>
                <a:lnTo>
                  <a:pt x="2531293" y="3371222"/>
                </a:lnTo>
                <a:lnTo>
                  <a:pt x="0" y="3371222"/>
                </a:lnTo>
                <a:lnTo>
                  <a:pt x="0" y="0"/>
                </a:lnTo>
                <a:close/>
              </a:path>
            </a:pathLst>
          </a:custGeom>
          <a:blipFill rotWithShape="1">
            <a:blip r:embed="rId6">
              <a:alphaModFix/>
            </a:blip>
            <a:stretch>
              <a:fillRect b="0" l="0" r="0" t="0"/>
            </a:stretch>
          </a:blipFill>
          <a:ln>
            <a:noFill/>
          </a:ln>
        </p:spPr>
      </p:sp>
      <p:sp>
        <p:nvSpPr>
          <p:cNvPr id="470" name="Google Shape;470;p27"/>
          <p:cNvSpPr/>
          <p:nvPr/>
        </p:nvSpPr>
        <p:spPr>
          <a:xfrm>
            <a:off x="7554610" y="152180"/>
            <a:ext cx="2232887" cy="3371222"/>
          </a:xfrm>
          <a:custGeom>
            <a:rect b="b" l="l" r="r" t="t"/>
            <a:pathLst>
              <a:path extrusionOk="0" h="3371222" w="2232887">
                <a:moveTo>
                  <a:pt x="0" y="0"/>
                </a:moveTo>
                <a:lnTo>
                  <a:pt x="2232887" y="0"/>
                </a:lnTo>
                <a:lnTo>
                  <a:pt x="2232887" y="3371222"/>
                </a:lnTo>
                <a:lnTo>
                  <a:pt x="0" y="3371222"/>
                </a:lnTo>
                <a:lnTo>
                  <a:pt x="0" y="0"/>
                </a:lnTo>
                <a:close/>
              </a:path>
            </a:pathLst>
          </a:custGeom>
          <a:blipFill rotWithShape="1">
            <a:blip r:embed="rId7">
              <a:alphaModFix/>
            </a:blip>
            <a:stretch>
              <a:fillRect b="0" l="0" r="0" t="0"/>
            </a:stretch>
          </a:blipFill>
          <a:ln>
            <a:noFill/>
          </a:ln>
        </p:spPr>
      </p:sp>
      <p:sp>
        <p:nvSpPr>
          <p:cNvPr id="471" name="Google Shape;471;p27"/>
          <p:cNvSpPr/>
          <p:nvPr/>
        </p:nvSpPr>
        <p:spPr>
          <a:xfrm>
            <a:off x="14647085" y="152180"/>
            <a:ext cx="2996834" cy="3371222"/>
          </a:xfrm>
          <a:custGeom>
            <a:rect b="b" l="l" r="r" t="t"/>
            <a:pathLst>
              <a:path extrusionOk="0" h="3371222" w="2996834">
                <a:moveTo>
                  <a:pt x="0" y="0"/>
                </a:moveTo>
                <a:lnTo>
                  <a:pt x="2996835" y="0"/>
                </a:lnTo>
                <a:lnTo>
                  <a:pt x="2996835" y="3371222"/>
                </a:lnTo>
                <a:lnTo>
                  <a:pt x="0" y="3371222"/>
                </a:lnTo>
                <a:lnTo>
                  <a:pt x="0" y="0"/>
                </a:lnTo>
                <a:close/>
              </a:path>
            </a:pathLst>
          </a:custGeom>
          <a:blipFill rotWithShape="1">
            <a:blip r:embed="rId8">
              <a:alphaModFix/>
            </a:blip>
            <a:stretch>
              <a:fillRect b="0" l="0" r="-12489" t="0"/>
            </a:stretch>
          </a:blipFill>
          <a:ln>
            <a:noFill/>
          </a:ln>
        </p:spPr>
      </p:sp>
      <p:sp>
        <p:nvSpPr>
          <p:cNvPr id="472" name="Google Shape;472;p27"/>
          <p:cNvSpPr txBox="1"/>
          <p:nvPr/>
        </p:nvSpPr>
        <p:spPr>
          <a:xfrm>
            <a:off x="460522" y="3612840"/>
            <a:ext cx="3094207" cy="5501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85" u="none" cap="none" strike="noStrike">
                <a:solidFill>
                  <a:srgbClr val="000000"/>
                </a:solidFill>
                <a:latin typeface="Montserrat"/>
                <a:ea typeface="Montserrat"/>
                <a:cs typeface="Montserrat"/>
                <a:sym typeface="Montserrat"/>
              </a:rPr>
              <a:t>Dale Vince, Just Stop Oil donor</a:t>
            </a:r>
            <a:endParaRPr/>
          </a:p>
        </p:txBody>
      </p:sp>
      <p:sp>
        <p:nvSpPr>
          <p:cNvPr id="473" name="Google Shape;473;p27"/>
          <p:cNvSpPr txBox="1"/>
          <p:nvPr/>
        </p:nvSpPr>
        <p:spPr>
          <a:xfrm>
            <a:off x="4009383" y="3613186"/>
            <a:ext cx="2598229" cy="844738"/>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1617" u="none" cap="none" strike="noStrike">
                <a:solidFill>
                  <a:srgbClr val="000000"/>
                </a:solidFill>
                <a:latin typeface="Montserrat"/>
                <a:ea typeface="Montserrat"/>
                <a:cs typeface="Montserrat"/>
                <a:sym typeface="Montserrat"/>
              </a:rPr>
              <a:t>Suella Braverman MP, former UK Home Secretary</a:t>
            </a:r>
            <a:endParaRPr/>
          </a:p>
        </p:txBody>
      </p:sp>
      <p:sp>
        <p:nvSpPr>
          <p:cNvPr id="474" name="Google Shape;474;p27"/>
          <p:cNvSpPr txBox="1"/>
          <p:nvPr/>
        </p:nvSpPr>
        <p:spPr>
          <a:xfrm>
            <a:off x="10507853" y="3604007"/>
            <a:ext cx="3406925" cy="558988"/>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1617" u="none" cap="none" strike="noStrike">
                <a:solidFill>
                  <a:srgbClr val="000000"/>
                </a:solidFill>
                <a:latin typeface="Arial"/>
                <a:ea typeface="Arial"/>
                <a:cs typeface="Arial"/>
                <a:sym typeface="Arial"/>
              </a:rPr>
              <a:t>Chase Iron Eyes, Lakota Sioux attorney, activist and politician</a:t>
            </a:r>
            <a:endParaRPr/>
          </a:p>
        </p:txBody>
      </p:sp>
      <p:sp>
        <p:nvSpPr>
          <p:cNvPr id="475" name="Google Shape;475;p27"/>
          <p:cNvSpPr txBox="1"/>
          <p:nvPr/>
        </p:nvSpPr>
        <p:spPr>
          <a:xfrm>
            <a:off x="7411678" y="3622365"/>
            <a:ext cx="2518752" cy="10926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95" u="none" cap="none" strike="noStrike">
                <a:solidFill>
                  <a:srgbClr val="000000"/>
                </a:solidFill>
                <a:latin typeface="Montserrat"/>
                <a:ea typeface="Montserrat"/>
                <a:cs typeface="Montserrat"/>
                <a:sym typeface="Montserrat"/>
              </a:rPr>
              <a:t>Ken Saro-wiwa, Nigerian writer &amp; environmental activist</a:t>
            </a:r>
            <a:endParaRPr/>
          </a:p>
          <a:p>
            <a:pPr indent="0" lvl="0" marL="0" marR="0" rtl="0" algn="ctr">
              <a:lnSpc>
                <a:spcPct val="140000"/>
              </a:lnSpc>
              <a:spcBef>
                <a:spcPts val="0"/>
              </a:spcBef>
              <a:spcAft>
                <a:spcPts val="0"/>
              </a:spcAft>
              <a:buNone/>
            </a:pPr>
            <a:r>
              <a:t/>
            </a:r>
            <a:endParaRPr b="1" i="0" sz="1595" u="none" cap="none" strike="noStrike">
              <a:solidFill>
                <a:srgbClr val="000000"/>
              </a:solidFill>
              <a:latin typeface="Montserrat"/>
              <a:ea typeface="Montserrat"/>
              <a:cs typeface="Montserrat"/>
              <a:sym typeface="Montserrat"/>
            </a:endParaRPr>
          </a:p>
        </p:txBody>
      </p:sp>
      <p:sp>
        <p:nvSpPr>
          <p:cNvPr id="476" name="Google Shape;476;p27"/>
          <p:cNvSpPr txBox="1"/>
          <p:nvPr/>
        </p:nvSpPr>
        <p:spPr>
          <a:xfrm>
            <a:off x="14487539" y="3549810"/>
            <a:ext cx="3278092" cy="826402"/>
          </a:xfrm>
          <a:prstGeom prst="rect">
            <a:avLst/>
          </a:prstGeom>
          <a:noFill/>
          <a:ln>
            <a:noFill/>
          </a:ln>
        </p:spPr>
        <p:txBody>
          <a:bodyPr anchorCtr="0" anchor="t" bIns="0" lIns="0" spcFirstLastPara="1" rIns="0" wrap="square" tIns="0">
            <a:spAutoFit/>
          </a:bodyPr>
          <a:lstStyle/>
          <a:p>
            <a:pPr indent="0" lvl="0" marL="0" marR="0" rtl="0" algn="ctr">
              <a:lnSpc>
                <a:spcPct val="140037"/>
              </a:lnSpc>
              <a:spcBef>
                <a:spcPts val="0"/>
              </a:spcBef>
              <a:spcAft>
                <a:spcPts val="0"/>
              </a:spcAft>
              <a:buNone/>
            </a:pPr>
            <a:r>
              <a:rPr b="0" i="0" lang="en-US" sz="1581" u="none" cap="none" strike="noStrike">
                <a:solidFill>
                  <a:srgbClr val="000000"/>
                </a:solidFill>
                <a:latin typeface="Arial"/>
                <a:ea typeface="Arial"/>
                <a:cs typeface="Arial"/>
                <a:sym typeface="Arial"/>
              </a:rPr>
              <a:t>Mary Lawlor, UN Special Rapporteur on Human Rights Defenders </a:t>
            </a:r>
            <a:endParaRPr/>
          </a:p>
        </p:txBody>
      </p:sp>
      <p:sp>
        <p:nvSpPr>
          <p:cNvPr id="477" name="Google Shape;477;p27"/>
          <p:cNvSpPr txBox="1"/>
          <p:nvPr/>
        </p:nvSpPr>
        <p:spPr>
          <a:xfrm>
            <a:off x="782119" y="4581699"/>
            <a:ext cx="16477181" cy="4053539"/>
          </a:xfrm>
          <a:prstGeom prst="rect">
            <a:avLst/>
          </a:prstGeom>
          <a:noFill/>
          <a:ln>
            <a:noFill/>
          </a:ln>
        </p:spPr>
        <p:txBody>
          <a:bodyPr anchorCtr="0" anchor="t" bIns="0" lIns="0" spcFirstLastPara="1" rIns="0" wrap="square" tIns="0">
            <a:spAutoFit/>
          </a:bodyPr>
          <a:lstStyle/>
          <a:p>
            <a:pPr indent="0" lvl="0" marL="0" marR="0" rtl="0" algn="l">
              <a:lnSpc>
                <a:spcPct val="160999"/>
              </a:lnSpc>
              <a:spcBef>
                <a:spcPts val="0"/>
              </a:spcBef>
              <a:spcAft>
                <a:spcPts val="0"/>
              </a:spcAft>
              <a:buNone/>
            </a:pPr>
            <a:r>
              <a:rPr b="0" i="0" lang="en-US" sz="3382" u="none" cap="none" strike="noStrike">
                <a:solidFill>
                  <a:srgbClr val="000000"/>
                </a:solidFill>
                <a:latin typeface="Sansita"/>
                <a:ea typeface="Sansita"/>
                <a:cs typeface="Sansita"/>
                <a:sym typeface="Sansita"/>
              </a:rPr>
              <a:t>Look at the quotes on the worksheet.</a:t>
            </a:r>
            <a:endParaRPr/>
          </a:p>
          <a:p>
            <a:pPr indent="-365094" lvl="1" marL="730189" marR="0" rtl="0" algn="l">
              <a:lnSpc>
                <a:spcPct val="160999"/>
              </a:lnSpc>
              <a:spcBef>
                <a:spcPts val="0"/>
              </a:spcBef>
              <a:spcAft>
                <a:spcPts val="0"/>
              </a:spcAft>
              <a:buClr>
                <a:srgbClr val="000000"/>
              </a:buClr>
              <a:buSzPts val="3382"/>
              <a:buFont typeface="Arial"/>
              <a:buChar char="•"/>
            </a:pPr>
            <a:r>
              <a:rPr b="0" i="0" lang="en-US" sz="3382" u="none" cap="none" strike="noStrike">
                <a:solidFill>
                  <a:srgbClr val="000000"/>
                </a:solidFill>
                <a:latin typeface="Arial"/>
                <a:ea typeface="Arial"/>
                <a:cs typeface="Arial"/>
                <a:sym typeface="Arial"/>
              </a:rPr>
              <a:t>What does each individual describe as the problem?</a:t>
            </a:r>
            <a:endParaRPr/>
          </a:p>
          <a:p>
            <a:pPr indent="-365094" lvl="1" marL="730189" marR="0" rtl="0" algn="l">
              <a:lnSpc>
                <a:spcPct val="160999"/>
              </a:lnSpc>
              <a:spcBef>
                <a:spcPts val="0"/>
              </a:spcBef>
              <a:spcAft>
                <a:spcPts val="0"/>
              </a:spcAft>
              <a:buClr>
                <a:srgbClr val="000000"/>
              </a:buClr>
              <a:buSzPts val="3382"/>
              <a:buFont typeface="Arial"/>
              <a:buChar char="•"/>
            </a:pPr>
            <a:r>
              <a:rPr b="0" i="0" lang="en-US" sz="3382" u="none" cap="none" strike="noStrike">
                <a:solidFill>
                  <a:srgbClr val="000000"/>
                </a:solidFill>
                <a:latin typeface="Arial"/>
                <a:ea typeface="Arial"/>
                <a:cs typeface="Arial"/>
                <a:sym typeface="Arial"/>
              </a:rPr>
              <a:t>Who believes that disruptive direct action is a way to address the problem? Why do they believe this?</a:t>
            </a:r>
            <a:endParaRPr/>
          </a:p>
          <a:p>
            <a:pPr indent="-365094" lvl="1" marL="730189" marR="0" rtl="0" algn="l">
              <a:lnSpc>
                <a:spcPct val="160999"/>
              </a:lnSpc>
              <a:spcBef>
                <a:spcPts val="0"/>
              </a:spcBef>
              <a:spcAft>
                <a:spcPts val="0"/>
              </a:spcAft>
              <a:buClr>
                <a:srgbClr val="000000"/>
              </a:buClr>
              <a:buSzPts val="3382"/>
              <a:buFont typeface="Arial"/>
              <a:buChar char="•"/>
            </a:pPr>
            <a:r>
              <a:rPr b="0" i="0" lang="en-US" sz="3382" u="none" cap="none" strike="noStrike">
                <a:solidFill>
                  <a:srgbClr val="000000"/>
                </a:solidFill>
                <a:latin typeface="Arial"/>
                <a:ea typeface="Arial"/>
                <a:cs typeface="Arial"/>
                <a:sym typeface="Arial"/>
              </a:rPr>
              <a:t>Who do you imagine has more power? Who has less power? </a:t>
            </a:r>
            <a:endParaRPr/>
          </a:p>
          <a:p>
            <a:pPr indent="-365094" lvl="1" marL="730189" marR="0" rtl="0" algn="l">
              <a:lnSpc>
                <a:spcPct val="160999"/>
              </a:lnSpc>
              <a:spcBef>
                <a:spcPts val="0"/>
              </a:spcBef>
              <a:spcAft>
                <a:spcPts val="0"/>
              </a:spcAft>
              <a:buClr>
                <a:srgbClr val="000000"/>
              </a:buClr>
              <a:buSzPts val="3382"/>
              <a:buFont typeface="Arial"/>
              <a:buChar char="•"/>
            </a:pPr>
            <a:r>
              <a:rPr b="0" i="0" lang="en-US" sz="3382" u="none" cap="none" strike="noStrike">
                <a:solidFill>
                  <a:srgbClr val="000000"/>
                </a:solidFill>
                <a:latin typeface="Arial"/>
                <a:ea typeface="Arial"/>
                <a:cs typeface="Arial"/>
                <a:sym typeface="Arial"/>
              </a:rPr>
              <a:t>What kind of world do the speakers want to see?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graphicFrame>
        <p:nvGraphicFramePr>
          <p:cNvPr id="482" name="Google Shape;482;p28"/>
          <p:cNvGraphicFramePr/>
          <p:nvPr/>
        </p:nvGraphicFramePr>
        <p:xfrm>
          <a:off x="1380471" y="4279195"/>
          <a:ext cx="3000000" cy="3000000"/>
        </p:xfrm>
        <a:graphic>
          <a:graphicData uri="http://schemas.openxmlformats.org/drawingml/2006/table">
            <a:tbl>
              <a:tblPr>
                <a:noFill/>
                <a:tableStyleId>{3A473B42-075E-4D47-B5E4-0316A5F9AF87}</a:tableStyleId>
              </a:tblPr>
              <a:tblGrid>
                <a:gridCol w="7965400"/>
                <a:gridCol w="7913425"/>
              </a:tblGrid>
              <a:tr h="887375">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Arial"/>
                          <a:ea typeface="Arial"/>
                          <a:cs typeface="Arial"/>
                          <a:sym typeface="Arial"/>
                        </a:rPr>
                        <a:t>Arguments for</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Arial"/>
                          <a:ea typeface="Arial"/>
                          <a:cs typeface="Arial"/>
                          <a:sym typeface="Arial"/>
                        </a:rPr>
                        <a:t>Arguments against</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r>
              <a:tr h="3696425">
                <a:tc>
                  <a:txBody>
                    <a:bodyPr/>
                    <a:lstStyle/>
                    <a:p>
                      <a:pPr indent="0" lvl="0" marL="0" marR="0" rtl="0" algn="l">
                        <a:lnSpc>
                          <a:spcPct val="279909"/>
                        </a:lnSpc>
                        <a:spcBef>
                          <a:spcPts val="0"/>
                        </a:spcBef>
                        <a:spcAft>
                          <a:spcPts val="0"/>
                        </a:spcAft>
                        <a:buNone/>
                      </a:pPr>
                      <a:r>
                        <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c>
                  <a:txBody>
                    <a:bodyPr/>
                    <a:lstStyle/>
                    <a:p>
                      <a:pPr indent="0" lvl="0" marL="0" marR="0" rtl="0" algn="l">
                        <a:lnSpc>
                          <a:spcPct val="367909"/>
                        </a:lnSpc>
                        <a:spcBef>
                          <a:spcPts val="0"/>
                        </a:spcBef>
                        <a:spcAft>
                          <a:spcPts val="0"/>
                        </a:spcAft>
                        <a:buNone/>
                      </a:pPr>
                      <a:r>
                        <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r>
            </a:tbl>
          </a:graphicData>
        </a:graphic>
      </p:graphicFrame>
      <p:sp>
        <p:nvSpPr>
          <p:cNvPr id="483" name="Google Shape;483;p28"/>
          <p:cNvSpPr txBox="1"/>
          <p:nvPr/>
        </p:nvSpPr>
        <p:spPr>
          <a:xfrm>
            <a:off x="1028700" y="914400"/>
            <a:ext cx="16230600" cy="296766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6153" u="none" cap="none" strike="noStrike">
                <a:solidFill>
                  <a:srgbClr val="000000"/>
                </a:solidFill>
                <a:latin typeface="Arial"/>
                <a:ea typeface="Arial"/>
                <a:cs typeface="Arial"/>
                <a:sym typeface="Arial"/>
              </a:rPr>
              <a:t>What are the arguments for and against engaging in disruptive direct action?</a:t>
            </a:r>
            <a:endParaRPr/>
          </a:p>
          <a:p>
            <a:pPr indent="0" lvl="0" marL="0" marR="0" rtl="0" algn="ctr">
              <a:lnSpc>
                <a:spcPct val="140017"/>
              </a:lnSpc>
              <a:spcBef>
                <a:spcPts val="0"/>
              </a:spcBef>
              <a:spcAft>
                <a:spcPts val="0"/>
              </a:spcAft>
              <a:buNone/>
            </a:pPr>
            <a:r>
              <a:rPr b="0" i="0" lang="en-US" sz="4653" u="none" cap="none" strike="noStrike">
                <a:solidFill>
                  <a:srgbClr val="000000"/>
                </a:solidFill>
                <a:latin typeface="Arial"/>
                <a:ea typeface="Arial"/>
                <a:cs typeface="Arial"/>
                <a:sym typeface="Arial"/>
              </a:rPr>
              <a:t>Discuss for 3 minutes</a:t>
            </a:r>
            <a:endParaRPr/>
          </a:p>
        </p:txBody>
      </p:sp>
      <p:sp>
        <p:nvSpPr>
          <p:cNvPr id="484" name="Google Shape;484;p28"/>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graphicFrame>
        <p:nvGraphicFramePr>
          <p:cNvPr id="489" name="Google Shape;489;p29"/>
          <p:cNvGraphicFramePr/>
          <p:nvPr/>
        </p:nvGraphicFramePr>
        <p:xfrm>
          <a:off x="1028700" y="1142130"/>
          <a:ext cx="3000000" cy="3000000"/>
        </p:xfrm>
        <a:graphic>
          <a:graphicData uri="http://schemas.openxmlformats.org/drawingml/2006/table">
            <a:tbl>
              <a:tblPr>
                <a:noFill/>
                <a:tableStyleId>{3A473B42-075E-4D47-B5E4-0316A5F9AF87}</a:tableStyleId>
              </a:tblPr>
              <a:tblGrid>
                <a:gridCol w="7939300"/>
                <a:gridCol w="8291300"/>
              </a:tblGrid>
              <a:tr h="1123200">
                <a:tc>
                  <a:txBody>
                    <a:bodyPr/>
                    <a:lstStyle/>
                    <a:p>
                      <a:pPr indent="0" lvl="0" marL="0" marR="0" rtl="0" algn="ctr">
                        <a:lnSpc>
                          <a:spcPct val="140011"/>
                        </a:lnSpc>
                        <a:spcBef>
                          <a:spcPts val="0"/>
                        </a:spcBef>
                        <a:spcAft>
                          <a:spcPts val="0"/>
                        </a:spcAft>
                        <a:buNone/>
                      </a:pPr>
                      <a:r>
                        <a:rPr lang="en-US" sz="3399" u="none" cap="none" strike="noStrike">
                          <a:solidFill>
                            <a:srgbClr val="000000"/>
                          </a:solidFill>
                          <a:latin typeface="Arial"/>
                          <a:ea typeface="Arial"/>
                          <a:cs typeface="Arial"/>
                          <a:sym typeface="Arial"/>
                        </a:rPr>
                        <a:t>Arguments for</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Arial"/>
                          <a:ea typeface="Arial"/>
                          <a:cs typeface="Arial"/>
                          <a:sym typeface="Arial"/>
                        </a:rPr>
                        <a:t>Arguments against</a:t>
                      </a:r>
                      <a:endParaRPr sz="1100" u="none" cap="none" strike="noStrike"/>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r>
              <a:tr h="6198725">
                <a:tc>
                  <a:txBody>
                    <a:bodyPr/>
                    <a:lstStyle/>
                    <a:p>
                      <a:pPr indent="-259077" lvl="1" marL="518155" marR="0" rtl="0" algn="l">
                        <a:lnSpc>
                          <a:spcPct val="187036"/>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There’s a moral pressure to DO SOMETHING</a:t>
                      </a:r>
                      <a:endParaRPr sz="1100" u="none" cap="none" strike="noStrike"/>
                    </a:p>
                    <a:p>
                      <a:pPr indent="-259077" lvl="1" marL="518155" marR="0" rtl="0" algn="l">
                        <a:lnSpc>
                          <a:spcPct val="187036"/>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Taking these kinds of actions make people feel like they’re doing something</a:t>
                      </a:r>
                      <a:endParaRPr/>
                    </a:p>
                    <a:p>
                      <a:pPr indent="-259077" lvl="1" marL="518155" marR="0" rtl="0" algn="l">
                        <a:lnSpc>
                          <a:spcPct val="187036"/>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Solidarity with the Global South &amp; with future generations, </a:t>
                      </a:r>
                      <a:endParaRPr/>
                    </a:p>
                    <a:p>
                      <a:pPr indent="-259077" lvl="1" marL="518155" marR="0" rtl="0" algn="l">
                        <a:lnSpc>
                          <a:spcPct val="187036"/>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Combat government apathy &amp; non-responsiveness - even if it’s a negative response</a:t>
                      </a:r>
                      <a:endParaRPr/>
                    </a:p>
                    <a:p>
                      <a:pPr indent="-259077" lvl="1" marL="518155" marR="0" rtl="0" algn="l">
                        <a:lnSpc>
                          <a:spcPct val="187036"/>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It puts pressure on vested interests such as the fossil-fuel lobby</a:t>
                      </a:r>
                      <a:endParaRPr/>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c>
                  <a:txBody>
                    <a:bodyPr/>
                    <a:lstStyle/>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Threat of prison</a:t>
                      </a:r>
                      <a:endParaRPr sz="1100" u="none" cap="none" strike="noStrike"/>
                    </a:p>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Are you targeting the correct people with your action?</a:t>
                      </a:r>
                      <a:endParaRPr/>
                    </a:p>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Potential to alienate public e.g. by interrupting sport</a:t>
                      </a:r>
                      <a:endParaRPr/>
                    </a:p>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“It’s not my problem...”</a:t>
                      </a:r>
                      <a:endParaRPr/>
                    </a:p>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“This kind of action doesn’t influence anything...”</a:t>
                      </a:r>
                      <a:endParaRPr/>
                    </a:p>
                    <a:p>
                      <a:pPr indent="-259077" lvl="1" marL="518155" marR="0" rtl="0" algn="l">
                        <a:lnSpc>
                          <a:spcPct val="184035"/>
                        </a:lnSpc>
                        <a:spcBef>
                          <a:spcPts val="0"/>
                        </a:spcBef>
                        <a:spcAft>
                          <a:spcPts val="0"/>
                        </a:spcAft>
                        <a:buClr>
                          <a:srgbClr val="000000"/>
                        </a:buClr>
                        <a:buSzPts val="2399"/>
                        <a:buFont typeface="Arial"/>
                        <a:buChar char="•"/>
                      </a:pPr>
                      <a:r>
                        <a:rPr lang="en-US" sz="2399" u="none" cap="none" strike="noStrike">
                          <a:solidFill>
                            <a:srgbClr val="000000"/>
                          </a:solidFill>
                          <a:latin typeface="Arial"/>
                          <a:ea typeface="Arial"/>
                          <a:cs typeface="Arial"/>
                          <a:sym typeface="Arial"/>
                        </a:rPr>
                        <a:t>Is disruptive direct action (e.g. suffragettes) truly more effective than peaceful protest (e.g. Ghandi &amp; Indian independence).</a:t>
                      </a:r>
                      <a:endParaRPr/>
                    </a:p>
                  </a:txBody>
                  <a:tcPr marT="190500" marB="190500" marR="190500" marL="190500" anchor="ctr">
                    <a:lnL cap="flat" cmpd="sng" w="57150">
                      <a:solidFill>
                        <a:srgbClr val="000000"/>
                      </a:solidFill>
                      <a:prstDash val="solid"/>
                      <a:round/>
                      <a:headEnd len="sm" w="sm" type="none"/>
                      <a:tailEnd len="sm" w="sm" type="none"/>
                    </a:lnL>
                    <a:lnR cap="flat" cmpd="sng" w="57150">
                      <a:solidFill>
                        <a:srgbClr val="000000"/>
                      </a:solidFill>
                      <a:prstDash val="solid"/>
                      <a:round/>
                      <a:headEnd len="sm" w="sm" type="none"/>
                      <a:tailEnd len="sm" w="sm" type="none"/>
                    </a:lnR>
                    <a:lnT cap="flat" cmpd="sng" w="57150">
                      <a:solidFill>
                        <a:srgbClr val="000000"/>
                      </a:solidFill>
                      <a:prstDash val="solid"/>
                      <a:round/>
                      <a:headEnd len="sm" w="sm" type="none"/>
                      <a:tailEnd len="sm" w="sm" type="none"/>
                    </a:lnT>
                    <a:lnB cap="flat" cmpd="sng" w="57150">
                      <a:solidFill>
                        <a:srgbClr val="000000"/>
                      </a:solidFill>
                      <a:prstDash val="solid"/>
                      <a:round/>
                      <a:headEnd len="sm" w="sm" type="none"/>
                      <a:tailEnd len="sm" w="sm" type="none"/>
                    </a:lnB>
                  </a:tcPr>
                </a:tc>
              </a:tr>
            </a:tbl>
          </a:graphicData>
        </a:graphic>
      </p:graphicFrame>
      <p:sp>
        <p:nvSpPr>
          <p:cNvPr id="490" name="Google Shape;490;p29"/>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p:nvPr/>
        </p:nvSpPr>
        <p:spPr>
          <a:xfrm>
            <a:off x="1028700" y="5143500"/>
            <a:ext cx="2926652" cy="4114800"/>
          </a:xfrm>
          <a:custGeom>
            <a:rect b="b" l="l" r="r" t="t"/>
            <a:pathLst>
              <a:path extrusionOk="0" h="4114800" w="2926652">
                <a:moveTo>
                  <a:pt x="0" y="0"/>
                </a:moveTo>
                <a:lnTo>
                  <a:pt x="2926652" y="0"/>
                </a:lnTo>
                <a:lnTo>
                  <a:pt x="2926652" y="4114800"/>
                </a:lnTo>
                <a:lnTo>
                  <a:pt x="0" y="4114800"/>
                </a:lnTo>
                <a:lnTo>
                  <a:pt x="0" y="0"/>
                </a:lnTo>
                <a:close/>
              </a:path>
            </a:pathLst>
          </a:custGeom>
          <a:blipFill rotWithShape="1">
            <a:blip r:embed="rId3">
              <a:alphaModFix/>
            </a:blip>
            <a:stretch>
              <a:fillRect b="0" l="0" r="0" t="0"/>
            </a:stretch>
          </a:blipFill>
          <a:ln>
            <a:noFill/>
          </a:ln>
        </p:spPr>
      </p:sp>
      <p:sp>
        <p:nvSpPr>
          <p:cNvPr id="112" name="Google Shape;112;p3"/>
          <p:cNvSpPr/>
          <p:nvPr/>
        </p:nvSpPr>
        <p:spPr>
          <a:xfrm>
            <a:off x="14332648" y="5143500"/>
            <a:ext cx="2926651" cy="4114800"/>
          </a:xfrm>
          <a:custGeom>
            <a:rect b="b" l="l" r="r" t="t"/>
            <a:pathLst>
              <a:path extrusionOk="0" h="4114800" w="2926651">
                <a:moveTo>
                  <a:pt x="0" y="0"/>
                </a:moveTo>
                <a:lnTo>
                  <a:pt x="2926652" y="0"/>
                </a:lnTo>
                <a:lnTo>
                  <a:pt x="2926652" y="4114800"/>
                </a:lnTo>
                <a:lnTo>
                  <a:pt x="0" y="4114800"/>
                </a:lnTo>
                <a:lnTo>
                  <a:pt x="0" y="0"/>
                </a:lnTo>
                <a:close/>
              </a:path>
            </a:pathLst>
          </a:custGeom>
          <a:blipFill rotWithShape="1">
            <a:blip r:embed="rId4">
              <a:alphaModFix/>
            </a:blip>
            <a:stretch>
              <a:fillRect b="0" l="0" r="0" t="0"/>
            </a:stretch>
          </a:blipFill>
          <a:ln>
            <a:noFill/>
          </a:ln>
        </p:spPr>
      </p:sp>
      <p:sp>
        <p:nvSpPr>
          <p:cNvPr id="113" name="Google Shape;113;p3"/>
          <p:cNvSpPr/>
          <p:nvPr/>
        </p:nvSpPr>
        <p:spPr>
          <a:xfrm rot="2515562">
            <a:off x="5385874" y="-2017129"/>
            <a:ext cx="7907319" cy="7541605"/>
          </a:xfrm>
          <a:custGeom>
            <a:rect b="b" l="l" r="r" t="t"/>
            <a:pathLst>
              <a:path extrusionOk="0" h="7541605" w="7907319">
                <a:moveTo>
                  <a:pt x="0" y="0"/>
                </a:moveTo>
                <a:lnTo>
                  <a:pt x="7907318" y="0"/>
                </a:lnTo>
                <a:lnTo>
                  <a:pt x="7907318" y="7541605"/>
                </a:lnTo>
                <a:lnTo>
                  <a:pt x="0" y="7541605"/>
                </a:lnTo>
                <a:lnTo>
                  <a:pt x="0" y="0"/>
                </a:lnTo>
                <a:close/>
              </a:path>
            </a:pathLst>
          </a:custGeom>
          <a:blipFill rotWithShape="1">
            <a:blip r:embed="rId5">
              <a:alphaModFix amt="60000"/>
            </a:blip>
            <a:stretch>
              <a:fillRect b="0" l="0" r="0" t="0"/>
            </a:stretch>
          </a:blipFill>
          <a:ln>
            <a:noFill/>
          </a:ln>
        </p:spPr>
      </p:sp>
      <p:sp>
        <p:nvSpPr>
          <p:cNvPr id="114" name="Google Shape;114;p3"/>
          <p:cNvSpPr txBox="1"/>
          <p:nvPr/>
        </p:nvSpPr>
        <p:spPr>
          <a:xfrm>
            <a:off x="3487373" y="159752"/>
            <a:ext cx="11313254"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Vote with your feet!</a:t>
            </a:r>
            <a:endParaRPr/>
          </a:p>
        </p:txBody>
      </p:sp>
      <p:sp>
        <p:nvSpPr>
          <p:cNvPr id="115" name="Google Shape;115;p3"/>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0"/>
          <p:cNvSpPr txBox="1"/>
          <p:nvPr/>
        </p:nvSpPr>
        <p:spPr>
          <a:xfrm>
            <a:off x="1028700" y="1636163"/>
            <a:ext cx="14759806" cy="7622137"/>
          </a:xfrm>
          <a:prstGeom prst="rect">
            <a:avLst/>
          </a:prstGeom>
          <a:noFill/>
          <a:ln>
            <a:noFill/>
          </a:ln>
        </p:spPr>
        <p:txBody>
          <a:bodyPr anchorCtr="0" anchor="t" bIns="0" lIns="0" spcFirstLastPara="1" rIns="0" wrap="square" tIns="0">
            <a:spAutoFit/>
          </a:bodyPr>
          <a:lstStyle/>
          <a:p>
            <a:pPr indent="0" lvl="0" marL="0" marR="0" rtl="0" algn="ctr">
              <a:lnSpc>
                <a:spcPct val="243099"/>
              </a:lnSpc>
              <a:spcBef>
                <a:spcPts val="0"/>
              </a:spcBef>
              <a:spcAft>
                <a:spcPts val="0"/>
              </a:spcAft>
              <a:buNone/>
            </a:pPr>
            <a:r>
              <a:rPr b="0" i="0" lang="en-US" sz="3775" u="none" cap="none" strike="noStrike">
                <a:solidFill>
                  <a:srgbClr val="000000"/>
                </a:solidFill>
                <a:latin typeface="Arial"/>
                <a:ea typeface="Arial"/>
                <a:cs typeface="Arial"/>
                <a:sym typeface="Arial"/>
              </a:rPr>
              <a:t>Take one of the actions suggested in the first part of the video.</a:t>
            </a:r>
            <a:endParaRPr/>
          </a:p>
          <a:p>
            <a:pPr indent="-368445" lvl="1" marL="736890" marR="0" rtl="0" algn="l">
              <a:lnSpc>
                <a:spcPct val="139994"/>
              </a:lnSpc>
              <a:spcBef>
                <a:spcPts val="0"/>
              </a:spcBef>
              <a:spcAft>
                <a:spcPts val="0"/>
              </a:spcAft>
              <a:buClr>
                <a:srgbClr val="000000"/>
              </a:buClr>
              <a:buSzPts val="3413"/>
              <a:buFont typeface="Arial"/>
              <a:buChar char="•"/>
            </a:pPr>
            <a:r>
              <a:rPr b="0" i="0" lang="en-US" sz="3413" u="none" cap="none" strike="noStrike">
                <a:solidFill>
                  <a:srgbClr val="000000"/>
                </a:solidFill>
                <a:latin typeface="Arial"/>
                <a:ea typeface="Arial"/>
                <a:cs typeface="Arial"/>
                <a:sym typeface="Arial"/>
              </a:rPr>
              <a:t>Find out about the next FFF school strike</a:t>
            </a:r>
            <a:endParaRPr/>
          </a:p>
          <a:p>
            <a:pPr indent="-368445" lvl="1" marL="736890" marR="0" rtl="0" algn="l">
              <a:lnSpc>
                <a:spcPct val="139994"/>
              </a:lnSpc>
              <a:spcBef>
                <a:spcPts val="0"/>
              </a:spcBef>
              <a:spcAft>
                <a:spcPts val="0"/>
              </a:spcAft>
              <a:buClr>
                <a:srgbClr val="000000"/>
              </a:buClr>
              <a:buSzPts val="3413"/>
              <a:buFont typeface="Arial"/>
              <a:buChar char="•"/>
            </a:pPr>
            <a:r>
              <a:rPr b="0" i="0" lang="en-US" sz="3413" u="none" cap="none" strike="noStrike">
                <a:solidFill>
                  <a:srgbClr val="000000"/>
                </a:solidFill>
                <a:latin typeface="Arial"/>
                <a:ea typeface="Arial"/>
                <a:cs typeface="Arial"/>
                <a:sym typeface="Arial"/>
              </a:rPr>
              <a:t>Do some voluntary work</a:t>
            </a:r>
            <a:endParaRPr/>
          </a:p>
          <a:p>
            <a:pPr indent="-368445" lvl="1" marL="736890" marR="0" rtl="0" algn="l">
              <a:lnSpc>
                <a:spcPct val="139994"/>
              </a:lnSpc>
              <a:spcBef>
                <a:spcPts val="0"/>
              </a:spcBef>
              <a:spcAft>
                <a:spcPts val="0"/>
              </a:spcAft>
              <a:buClr>
                <a:srgbClr val="000000"/>
              </a:buClr>
              <a:buSzPts val="3413"/>
              <a:buFont typeface="Arial"/>
              <a:buChar char="•"/>
            </a:pPr>
            <a:r>
              <a:rPr b="0" i="0" lang="en-US" sz="3413" u="none" cap="none" strike="noStrike">
                <a:solidFill>
                  <a:srgbClr val="000000"/>
                </a:solidFill>
                <a:latin typeface="Arial"/>
                <a:ea typeface="Arial"/>
                <a:cs typeface="Arial"/>
                <a:sym typeface="Arial"/>
              </a:rPr>
              <a:t>Teach another class group about the climate crisis</a:t>
            </a:r>
            <a:endParaRPr/>
          </a:p>
          <a:p>
            <a:pPr indent="-368445" lvl="1" marL="736890" marR="0" rtl="0" algn="l">
              <a:lnSpc>
                <a:spcPct val="139994"/>
              </a:lnSpc>
              <a:spcBef>
                <a:spcPts val="0"/>
              </a:spcBef>
              <a:spcAft>
                <a:spcPts val="0"/>
              </a:spcAft>
              <a:buClr>
                <a:srgbClr val="000000"/>
              </a:buClr>
              <a:buSzPts val="3413"/>
              <a:buFont typeface="Arial"/>
              <a:buChar char="•"/>
            </a:pPr>
            <a:r>
              <a:rPr b="0" i="0" lang="en-US" sz="3413" u="none" cap="none" strike="noStrike">
                <a:solidFill>
                  <a:srgbClr val="000000"/>
                </a:solidFill>
                <a:latin typeface="Arial"/>
                <a:ea typeface="Arial"/>
                <a:cs typeface="Arial"/>
                <a:sym typeface="Arial"/>
              </a:rPr>
              <a:t>Lobby a politician</a:t>
            </a:r>
            <a:endParaRPr/>
          </a:p>
          <a:p>
            <a:pPr indent="-368445" lvl="1" marL="736890" marR="0" rtl="0" algn="l">
              <a:lnSpc>
                <a:spcPct val="139994"/>
              </a:lnSpc>
              <a:spcBef>
                <a:spcPts val="0"/>
              </a:spcBef>
              <a:spcAft>
                <a:spcPts val="0"/>
              </a:spcAft>
              <a:buClr>
                <a:srgbClr val="000000"/>
              </a:buClr>
              <a:buSzPts val="3413"/>
              <a:buFont typeface="Arial"/>
              <a:buChar char="•"/>
            </a:pPr>
            <a:r>
              <a:rPr b="0" i="0" lang="en-US" sz="3413" u="none" cap="none" strike="noStrike">
                <a:solidFill>
                  <a:srgbClr val="000000"/>
                </a:solidFill>
                <a:latin typeface="Arial"/>
                <a:ea typeface="Arial"/>
                <a:cs typeface="Arial"/>
                <a:sym typeface="Arial"/>
              </a:rPr>
              <a:t>Create a piece of artivism or craftivism</a:t>
            </a:r>
            <a:endParaRPr/>
          </a:p>
          <a:p>
            <a:pPr indent="0" lvl="0" marL="0" marR="0" rtl="0" algn="ctr">
              <a:lnSpc>
                <a:spcPct val="154907"/>
              </a:lnSpc>
              <a:spcBef>
                <a:spcPts val="0"/>
              </a:spcBef>
              <a:spcAft>
                <a:spcPts val="0"/>
              </a:spcAft>
              <a:buNone/>
            </a:pPr>
            <a:r>
              <a:t/>
            </a:r>
            <a:endParaRPr b="0" i="0" sz="3413" u="none" cap="none" strike="noStrike">
              <a:solidFill>
                <a:srgbClr val="000000"/>
              </a:solidFill>
              <a:latin typeface="Arial"/>
              <a:ea typeface="Arial"/>
              <a:cs typeface="Arial"/>
              <a:sym typeface="Arial"/>
            </a:endParaRPr>
          </a:p>
          <a:p>
            <a:pPr indent="0" lvl="0" marL="0" marR="0" rtl="0" algn="ctr">
              <a:lnSpc>
                <a:spcPct val="140052"/>
              </a:lnSpc>
              <a:spcBef>
                <a:spcPts val="0"/>
              </a:spcBef>
              <a:spcAft>
                <a:spcPts val="0"/>
              </a:spcAft>
              <a:buNone/>
            </a:pPr>
            <a:r>
              <a:rPr b="0" i="0" lang="en-US" sz="3775" u="none" cap="none" strike="noStrike">
                <a:solidFill>
                  <a:srgbClr val="000000"/>
                </a:solidFill>
                <a:latin typeface="Arial"/>
                <a:ea typeface="Arial"/>
                <a:cs typeface="Arial"/>
                <a:sym typeface="Arial"/>
              </a:rPr>
              <a:t>Share on social media and tag it!</a:t>
            </a:r>
            <a:endParaRPr/>
          </a:p>
          <a:p>
            <a:pPr indent="0" lvl="0" marL="0" marR="0" rtl="0" algn="ctr">
              <a:lnSpc>
                <a:spcPct val="140052"/>
              </a:lnSpc>
              <a:spcBef>
                <a:spcPts val="0"/>
              </a:spcBef>
              <a:spcAft>
                <a:spcPts val="0"/>
              </a:spcAft>
              <a:buNone/>
            </a:pPr>
            <a:r>
              <a:rPr b="0" i="0" lang="en-US" sz="3775" u="none" cap="none" strike="noStrike">
                <a:solidFill>
                  <a:srgbClr val="000000"/>
                </a:solidFill>
                <a:latin typeface="Arial"/>
                <a:ea typeface="Arial"/>
                <a:cs typeface="Arial"/>
                <a:sym typeface="Arial"/>
              </a:rPr>
              <a:t>@IrishSchSusty @GAPIreland</a:t>
            </a:r>
            <a:endParaRPr/>
          </a:p>
          <a:p>
            <a:pPr indent="0" lvl="0" marL="0" marR="0" rtl="0" algn="ctr">
              <a:lnSpc>
                <a:spcPct val="140052"/>
              </a:lnSpc>
              <a:spcBef>
                <a:spcPts val="0"/>
              </a:spcBef>
              <a:spcAft>
                <a:spcPts val="0"/>
              </a:spcAft>
              <a:buNone/>
            </a:pPr>
            <a:r>
              <a:rPr b="0" i="0" lang="en-US" sz="3775" u="none" cap="none" strike="noStrike">
                <a:solidFill>
                  <a:srgbClr val="000000"/>
                </a:solidFill>
                <a:latin typeface="Arial"/>
                <a:ea typeface="Arial"/>
                <a:cs typeface="Arial"/>
                <a:sym typeface="Arial"/>
              </a:rPr>
              <a:t>#climateandnaturesummit</a:t>
            </a:r>
            <a:endParaRPr/>
          </a:p>
          <a:p>
            <a:pPr indent="0" lvl="0" marL="0" marR="0" rtl="0" algn="ctr">
              <a:lnSpc>
                <a:spcPct val="140015"/>
              </a:lnSpc>
              <a:spcBef>
                <a:spcPts val="0"/>
              </a:spcBef>
              <a:spcAft>
                <a:spcPts val="0"/>
              </a:spcAft>
              <a:buNone/>
            </a:pPr>
            <a:r>
              <a:t/>
            </a:r>
            <a:endParaRPr b="0" i="0" sz="3775" u="none" cap="none" strike="noStrike">
              <a:solidFill>
                <a:srgbClr val="000000"/>
              </a:solidFill>
              <a:latin typeface="Arial"/>
              <a:ea typeface="Arial"/>
              <a:cs typeface="Arial"/>
              <a:sym typeface="Arial"/>
            </a:endParaRPr>
          </a:p>
        </p:txBody>
      </p:sp>
      <p:sp>
        <p:nvSpPr>
          <p:cNvPr id="496" name="Google Shape;496;p30"/>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
        <p:nvSpPr>
          <p:cNvPr id="497" name="Google Shape;497;p30"/>
          <p:cNvSpPr/>
          <p:nvPr/>
        </p:nvSpPr>
        <p:spPr>
          <a:xfrm>
            <a:off x="13548081" y="3941033"/>
            <a:ext cx="4302582" cy="3189289"/>
          </a:xfrm>
          <a:custGeom>
            <a:rect b="b" l="l" r="r" t="t"/>
            <a:pathLst>
              <a:path extrusionOk="0" h="3189289" w="4302582">
                <a:moveTo>
                  <a:pt x="0" y="0"/>
                </a:moveTo>
                <a:lnTo>
                  <a:pt x="4302581" y="0"/>
                </a:lnTo>
                <a:lnTo>
                  <a:pt x="4302581" y="3189289"/>
                </a:lnTo>
                <a:lnTo>
                  <a:pt x="0" y="3189289"/>
                </a:lnTo>
                <a:lnTo>
                  <a:pt x="0" y="0"/>
                </a:lnTo>
                <a:close/>
              </a:path>
            </a:pathLst>
          </a:custGeom>
          <a:blipFill rotWithShape="1">
            <a:blip r:embed="rId4">
              <a:alphaModFix/>
            </a:blip>
            <a:stretch>
              <a:fillRect b="0" l="0" r="0" t="0"/>
            </a:stretch>
          </a:blipFill>
          <a:ln>
            <a:noFill/>
          </a:ln>
        </p:spPr>
      </p:sp>
      <p:sp>
        <p:nvSpPr>
          <p:cNvPr id="498" name="Google Shape;498;p30"/>
          <p:cNvSpPr txBox="1"/>
          <p:nvPr/>
        </p:nvSpPr>
        <p:spPr>
          <a:xfrm>
            <a:off x="4974654" y="159703"/>
            <a:ext cx="8338691"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Follow-on task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1"/>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
        <p:nvSpPr>
          <p:cNvPr id="504" name="Google Shape;504;p31"/>
          <p:cNvSpPr/>
          <p:nvPr/>
        </p:nvSpPr>
        <p:spPr>
          <a:xfrm>
            <a:off x="3828574" y="1726198"/>
            <a:ext cx="8959781" cy="8646188"/>
          </a:xfrm>
          <a:custGeom>
            <a:rect b="b" l="l" r="r" t="t"/>
            <a:pathLst>
              <a:path extrusionOk="0" h="8646188" w="8959781">
                <a:moveTo>
                  <a:pt x="0" y="0"/>
                </a:moveTo>
                <a:lnTo>
                  <a:pt x="8959781" y="0"/>
                </a:lnTo>
                <a:lnTo>
                  <a:pt x="8959781" y="8646188"/>
                </a:lnTo>
                <a:lnTo>
                  <a:pt x="0" y="8646188"/>
                </a:lnTo>
                <a:lnTo>
                  <a:pt x="0" y="0"/>
                </a:lnTo>
                <a:close/>
              </a:path>
            </a:pathLst>
          </a:custGeom>
          <a:blipFill rotWithShape="1">
            <a:blip r:embed="rId4">
              <a:alphaModFix amt="40000"/>
            </a:blip>
            <a:stretch>
              <a:fillRect b="0" l="0" r="0" t="0"/>
            </a:stretch>
          </a:blipFill>
          <a:ln>
            <a:noFill/>
          </a:ln>
        </p:spPr>
      </p:sp>
      <p:sp>
        <p:nvSpPr>
          <p:cNvPr id="505" name="Google Shape;505;p31"/>
          <p:cNvSpPr txBox="1"/>
          <p:nvPr/>
        </p:nvSpPr>
        <p:spPr>
          <a:xfrm>
            <a:off x="5509170" y="159752"/>
            <a:ext cx="7279184"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Get involved</a:t>
            </a:r>
            <a:endParaRPr/>
          </a:p>
        </p:txBody>
      </p:sp>
      <p:sp>
        <p:nvSpPr>
          <p:cNvPr id="506" name="Google Shape;506;p31"/>
          <p:cNvSpPr txBox="1"/>
          <p:nvPr/>
        </p:nvSpPr>
        <p:spPr>
          <a:xfrm>
            <a:off x="9139238" y="4274503"/>
            <a:ext cx="9525" cy="1566544"/>
          </a:xfrm>
          <a:prstGeom prst="rect">
            <a:avLst/>
          </a:prstGeom>
          <a:noFill/>
          <a:ln>
            <a:noFill/>
          </a:ln>
        </p:spPr>
        <p:txBody>
          <a:bodyPr anchorCtr="0" anchor="t" bIns="0" lIns="0" spcFirstLastPara="1" rIns="0" wrap="square" tIns="0">
            <a:spAutoFit/>
          </a:bodyPr>
          <a:lstStyle/>
          <a:p>
            <a:pPr indent="0" lvl="0" marL="0" marR="0" rtl="0" algn="ctr">
              <a:lnSpc>
                <a:spcPct val="71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07" name="Google Shape;507;p31"/>
          <p:cNvSpPr txBox="1"/>
          <p:nvPr/>
        </p:nvSpPr>
        <p:spPr>
          <a:xfrm>
            <a:off x="432363" y="2034353"/>
            <a:ext cx="9098179" cy="6374275"/>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Fridays for Future</a:t>
            </a:r>
            <a:endParaRPr/>
          </a:p>
          <a:p>
            <a:pPr indent="0" lvl="0" marL="0" marR="0" rtl="0" algn="ctr">
              <a:lnSpc>
                <a:spcPct val="139980"/>
              </a:lnSpc>
              <a:spcBef>
                <a:spcPts val="0"/>
              </a:spcBef>
              <a:spcAft>
                <a:spcPts val="0"/>
              </a:spcAft>
              <a:buNone/>
            </a:pPr>
            <a:r>
              <a:rPr b="0" i="0" lang="en-US" sz="3019" u="sng" cap="none" strike="noStrike">
                <a:solidFill>
                  <a:srgbClr val="000000"/>
                </a:solidFill>
                <a:latin typeface="Arial"/>
                <a:ea typeface="Arial"/>
                <a:cs typeface="Arial"/>
                <a:sym typeface="Arial"/>
                <a:hlinkClick r:id="rId5">
                  <a:extLst>
                    <a:ext uri="{A12FA001-AC4F-418D-AE19-62706E023703}">
                      <ahyp:hlinkClr val="tx"/>
                    </a:ext>
                  </a:extLst>
                </a:hlinkClick>
              </a:rPr>
              <a:t>fridaysforfuture.org/ </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@FFFIreland</a:t>
            </a:r>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Students Climate Action Network</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@SCANIreland</a:t>
            </a:r>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Young Friends of the Earth</a:t>
            </a:r>
            <a:endParaRPr/>
          </a:p>
          <a:p>
            <a:pPr indent="0" lvl="0" marL="0" marR="0" rtl="0" algn="ctr">
              <a:lnSpc>
                <a:spcPct val="139980"/>
              </a:lnSpc>
              <a:spcBef>
                <a:spcPts val="0"/>
              </a:spcBef>
              <a:spcAft>
                <a:spcPts val="0"/>
              </a:spcAft>
              <a:buNone/>
            </a:pPr>
            <a:r>
              <a:rPr b="0" i="0" lang="en-US" sz="3019" u="sng" cap="none" strike="noStrike">
                <a:solidFill>
                  <a:srgbClr val="000000"/>
                </a:solidFill>
                <a:latin typeface="Arial"/>
                <a:ea typeface="Arial"/>
                <a:cs typeface="Arial"/>
                <a:sym typeface="Arial"/>
                <a:hlinkClick r:id="rId6">
                  <a:extLst>
                    <a:ext uri="{A12FA001-AC4F-418D-AE19-62706E023703}">
                      <ahyp:hlinkClr val="tx"/>
                    </a:ext>
                  </a:extLst>
                </a:hlinkClick>
              </a:rPr>
              <a:t>youngfoe.ie</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@youngfoeireland</a:t>
            </a:r>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p:txBody>
      </p:sp>
      <p:sp>
        <p:nvSpPr>
          <p:cNvPr id="508" name="Google Shape;508;p31"/>
          <p:cNvSpPr txBox="1"/>
          <p:nvPr/>
        </p:nvSpPr>
        <p:spPr>
          <a:xfrm>
            <a:off x="9139238" y="2034353"/>
            <a:ext cx="8441687" cy="5847682"/>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Flossie and the Beach Cleaners</a:t>
            </a:r>
            <a:endParaRPr/>
          </a:p>
          <a:p>
            <a:pPr indent="0" lvl="0" marL="0" marR="0" rtl="0" algn="ctr">
              <a:lnSpc>
                <a:spcPct val="139980"/>
              </a:lnSpc>
              <a:spcBef>
                <a:spcPts val="0"/>
              </a:spcBef>
              <a:spcAft>
                <a:spcPts val="0"/>
              </a:spcAft>
              <a:buNone/>
            </a:pPr>
            <a:r>
              <a:rPr b="0" i="0" lang="en-US" sz="3019" u="sng" cap="none" strike="noStrike">
                <a:solidFill>
                  <a:srgbClr val="000000"/>
                </a:solidFill>
                <a:latin typeface="Arial"/>
                <a:ea typeface="Arial"/>
                <a:cs typeface="Arial"/>
                <a:sym typeface="Arial"/>
                <a:hlinkClick r:id="rId7">
                  <a:extLst>
                    <a:ext uri="{A12FA001-AC4F-418D-AE19-62706E023703}">
                      <ahyp:hlinkClr val="tx"/>
                    </a:ext>
                  </a:extLst>
                </a:hlinkClick>
              </a:rPr>
              <a:t>https://flossieandthebeachcleaners.com/</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@flossieandthebeachcleaners</a:t>
            </a:r>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Irish Schools Sustainability Network</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issn.ie</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@IrishSchSusty</a:t>
            </a:r>
            <a:endParaRPr/>
          </a:p>
          <a:p>
            <a:pPr indent="0" lvl="0" marL="0" marR="0" rtl="0" algn="ctr">
              <a:lnSpc>
                <a:spcPct val="139980"/>
              </a:lnSpc>
              <a:spcBef>
                <a:spcPts val="0"/>
              </a:spcBef>
              <a:spcAft>
                <a:spcPts val="0"/>
              </a:spcAft>
              <a:buNone/>
            </a:pPr>
            <a:r>
              <a:t/>
            </a:r>
            <a:endParaRPr b="0" i="0" sz="3019" u="none" cap="none" strike="noStrike">
              <a:solidFill>
                <a:srgbClr val="000000"/>
              </a:solidFill>
              <a:latin typeface="Arial"/>
              <a:ea typeface="Arial"/>
              <a:cs typeface="Arial"/>
              <a:sym typeface="Arial"/>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Global Action Plan</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globalactionplan.ie</a:t>
            </a:r>
            <a:endParaRPr/>
          </a:p>
          <a:p>
            <a:pPr indent="0" lvl="0" marL="0" marR="0" rtl="0" algn="ctr">
              <a:lnSpc>
                <a:spcPct val="139980"/>
              </a:lnSpc>
              <a:spcBef>
                <a:spcPts val="0"/>
              </a:spcBef>
              <a:spcAft>
                <a:spcPts val="0"/>
              </a:spcAft>
              <a:buNone/>
            </a:pPr>
            <a:r>
              <a:rPr b="0" i="0" lang="en-US" sz="3019" u="none" cap="none" strike="noStrike">
                <a:solidFill>
                  <a:srgbClr val="000000"/>
                </a:solidFill>
                <a:latin typeface="Arial"/>
                <a:ea typeface="Arial"/>
                <a:cs typeface="Arial"/>
                <a:sym typeface="Arial"/>
              </a:rPr>
              <a:t>@GAPIreland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2"/>
          <p:cNvSpPr/>
          <p:nvPr/>
        </p:nvSpPr>
        <p:spPr>
          <a:xfrm>
            <a:off x="16667938" y="8762689"/>
            <a:ext cx="1182725" cy="1182725"/>
          </a:xfrm>
          <a:custGeom>
            <a:rect b="b" l="l" r="r" t="t"/>
            <a:pathLst>
              <a:path extrusionOk="0" h="1182725" w="1182725">
                <a:moveTo>
                  <a:pt x="0" y="0"/>
                </a:moveTo>
                <a:lnTo>
                  <a:pt x="1182724" y="0"/>
                </a:lnTo>
                <a:lnTo>
                  <a:pt x="1182724" y="1182725"/>
                </a:lnTo>
                <a:lnTo>
                  <a:pt x="0" y="1182725"/>
                </a:lnTo>
                <a:lnTo>
                  <a:pt x="0" y="0"/>
                </a:lnTo>
                <a:close/>
              </a:path>
            </a:pathLst>
          </a:custGeom>
          <a:blipFill rotWithShape="1">
            <a:blip r:embed="rId3">
              <a:alphaModFix/>
            </a:blip>
            <a:stretch>
              <a:fillRect b="0" l="0" r="0" t="0"/>
            </a:stretch>
          </a:blipFill>
          <a:ln>
            <a:noFill/>
          </a:ln>
        </p:spPr>
      </p:sp>
      <p:sp>
        <p:nvSpPr>
          <p:cNvPr id="514" name="Google Shape;514;p32"/>
          <p:cNvSpPr/>
          <p:nvPr/>
        </p:nvSpPr>
        <p:spPr>
          <a:xfrm>
            <a:off x="1066426" y="2218253"/>
            <a:ext cx="1785982" cy="2009544"/>
          </a:xfrm>
          <a:custGeom>
            <a:rect b="b" l="l" r="r" t="t"/>
            <a:pathLst>
              <a:path extrusionOk="0" h="2009544" w="1785982">
                <a:moveTo>
                  <a:pt x="0" y="0"/>
                </a:moveTo>
                <a:lnTo>
                  <a:pt x="1785983" y="0"/>
                </a:lnTo>
                <a:lnTo>
                  <a:pt x="1785983" y="2009544"/>
                </a:lnTo>
                <a:lnTo>
                  <a:pt x="0" y="2009544"/>
                </a:lnTo>
                <a:lnTo>
                  <a:pt x="0" y="0"/>
                </a:lnTo>
                <a:close/>
              </a:path>
            </a:pathLst>
          </a:custGeom>
          <a:blipFill rotWithShape="1">
            <a:blip r:embed="rId4">
              <a:alphaModFix/>
            </a:blip>
            <a:stretch>
              <a:fillRect b="0" l="0" r="0" t="0"/>
            </a:stretch>
          </a:blipFill>
          <a:ln>
            <a:noFill/>
          </a:ln>
        </p:spPr>
      </p:sp>
      <p:sp>
        <p:nvSpPr>
          <p:cNvPr id="515" name="Google Shape;515;p32"/>
          <p:cNvSpPr/>
          <p:nvPr/>
        </p:nvSpPr>
        <p:spPr>
          <a:xfrm>
            <a:off x="1089170" y="4964738"/>
            <a:ext cx="1740494" cy="1542513"/>
          </a:xfrm>
          <a:custGeom>
            <a:rect b="b" l="l" r="r" t="t"/>
            <a:pathLst>
              <a:path extrusionOk="0" h="1542513" w="1740494">
                <a:moveTo>
                  <a:pt x="0" y="0"/>
                </a:moveTo>
                <a:lnTo>
                  <a:pt x="1740495" y="0"/>
                </a:lnTo>
                <a:lnTo>
                  <a:pt x="1740495" y="1542513"/>
                </a:lnTo>
                <a:lnTo>
                  <a:pt x="0" y="1542513"/>
                </a:lnTo>
                <a:lnTo>
                  <a:pt x="0" y="0"/>
                </a:lnTo>
                <a:close/>
              </a:path>
            </a:pathLst>
          </a:custGeom>
          <a:blipFill rotWithShape="1">
            <a:blip r:embed="rId5">
              <a:alphaModFix/>
            </a:blip>
            <a:stretch>
              <a:fillRect b="0" l="0" r="0" t="0"/>
            </a:stretch>
          </a:blipFill>
          <a:ln>
            <a:noFill/>
          </a:ln>
        </p:spPr>
      </p:sp>
      <p:sp>
        <p:nvSpPr>
          <p:cNvPr id="516" name="Google Shape;516;p32"/>
          <p:cNvSpPr/>
          <p:nvPr/>
        </p:nvSpPr>
        <p:spPr>
          <a:xfrm>
            <a:off x="1204127" y="7244193"/>
            <a:ext cx="1510580" cy="2014107"/>
          </a:xfrm>
          <a:custGeom>
            <a:rect b="b" l="l" r="r" t="t"/>
            <a:pathLst>
              <a:path extrusionOk="0" h="2014107" w="1510580">
                <a:moveTo>
                  <a:pt x="0" y="0"/>
                </a:moveTo>
                <a:lnTo>
                  <a:pt x="1510581" y="0"/>
                </a:lnTo>
                <a:lnTo>
                  <a:pt x="1510581" y="2014107"/>
                </a:lnTo>
                <a:lnTo>
                  <a:pt x="0" y="2014107"/>
                </a:lnTo>
                <a:lnTo>
                  <a:pt x="0" y="0"/>
                </a:lnTo>
                <a:close/>
              </a:path>
            </a:pathLst>
          </a:custGeom>
          <a:blipFill rotWithShape="1">
            <a:blip r:embed="rId6">
              <a:alphaModFix/>
            </a:blip>
            <a:stretch>
              <a:fillRect b="0" l="0" r="0" t="0"/>
            </a:stretch>
          </a:blipFill>
          <a:ln>
            <a:noFill/>
          </a:ln>
        </p:spPr>
      </p:sp>
      <p:sp>
        <p:nvSpPr>
          <p:cNvPr id="517" name="Google Shape;517;p32"/>
          <p:cNvSpPr txBox="1"/>
          <p:nvPr/>
        </p:nvSpPr>
        <p:spPr>
          <a:xfrm>
            <a:off x="6189596" y="159703"/>
            <a:ext cx="5908807"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Reflection</a:t>
            </a:r>
            <a:endParaRPr/>
          </a:p>
        </p:txBody>
      </p:sp>
      <p:sp>
        <p:nvSpPr>
          <p:cNvPr id="518" name="Google Shape;518;p32"/>
          <p:cNvSpPr txBox="1"/>
          <p:nvPr/>
        </p:nvSpPr>
        <p:spPr>
          <a:xfrm>
            <a:off x="3613614" y="2549464"/>
            <a:ext cx="10506196"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have I learned about climate activism?</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is one interesting idea I’ve heard?</a:t>
            </a:r>
            <a:endParaRPr/>
          </a:p>
        </p:txBody>
      </p:sp>
      <p:sp>
        <p:nvSpPr>
          <p:cNvPr id="519" name="Google Shape;519;p32"/>
          <p:cNvSpPr txBox="1"/>
          <p:nvPr/>
        </p:nvSpPr>
        <p:spPr>
          <a:xfrm>
            <a:off x="3613614" y="5062434"/>
            <a:ext cx="11616522"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Did I have any strong feelings?</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Have my feelings about activism changed? How?</a:t>
            </a:r>
            <a:endParaRPr/>
          </a:p>
        </p:txBody>
      </p:sp>
      <p:sp>
        <p:nvSpPr>
          <p:cNvPr id="520" name="Google Shape;520;p32"/>
          <p:cNvSpPr txBox="1"/>
          <p:nvPr/>
        </p:nvSpPr>
        <p:spPr>
          <a:xfrm>
            <a:off x="3613614" y="7577686"/>
            <a:ext cx="7528364"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will I do after this session?</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How will I behave differently?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526" name="Google Shape;526;p33"/>
          <p:cNvGrpSpPr/>
          <p:nvPr/>
        </p:nvGrpSpPr>
        <p:grpSpPr>
          <a:xfrm>
            <a:off x="9856772" y="7352273"/>
            <a:ext cx="8162681" cy="2616697"/>
            <a:chOff x="0" y="-38100"/>
            <a:chExt cx="1060119" cy="339841"/>
          </a:xfrm>
        </p:grpSpPr>
        <p:sp>
          <p:nvSpPr>
            <p:cNvPr id="527" name="Google Shape;527;p33"/>
            <p:cNvSpPr/>
            <p:nvPr/>
          </p:nvSpPr>
          <p:spPr>
            <a:xfrm>
              <a:off x="0" y="0"/>
              <a:ext cx="1060119" cy="301741"/>
            </a:xfrm>
            <a:custGeom>
              <a:rect b="b" l="l" r="r" t="t"/>
              <a:pathLst>
                <a:path extrusionOk="0" h="301741" w="1060119">
                  <a:moveTo>
                    <a:pt x="48371" y="0"/>
                  </a:moveTo>
                  <a:lnTo>
                    <a:pt x="1011748" y="0"/>
                  </a:lnTo>
                  <a:cubicBezTo>
                    <a:pt x="1038463" y="0"/>
                    <a:pt x="1060119" y="21656"/>
                    <a:pt x="1060119" y="48371"/>
                  </a:cubicBezTo>
                  <a:lnTo>
                    <a:pt x="1060119" y="253370"/>
                  </a:lnTo>
                  <a:cubicBezTo>
                    <a:pt x="1060119" y="280084"/>
                    <a:pt x="1038463" y="301741"/>
                    <a:pt x="1011748" y="301741"/>
                  </a:cubicBezTo>
                  <a:lnTo>
                    <a:pt x="48371" y="301741"/>
                  </a:lnTo>
                  <a:cubicBezTo>
                    <a:pt x="21656" y="301741"/>
                    <a:pt x="0" y="280084"/>
                    <a:pt x="0" y="253370"/>
                  </a:cubicBezTo>
                  <a:lnTo>
                    <a:pt x="0" y="48371"/>
                  </a:lnTo>
                  <a:cubicBezTo>
                    <a:pt x="0" y="21656"/>
                    <a:pt x="21656" y="0"/>
                    <a:pt x="48371" y="0"/>
                  </a:cubicBezTo>
                  <a:close/>
                </a:path>
              </a:pathLst>
            </a:custGeom>
            <a:solidFill>
              <a:srgbClr val="FFFFFF">
                <a:alpha val="4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txBox="1"/>
            <p:nvPr/>
          </p:nvSpPr>
          <p:spPr>
            <a:xfrm>
              <a:off x="0" y="-38100"/>
              <a:ext cx="1060119" cy="33984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33"/>
          <p:cNvGrpSpPr/>
          <p:nvPr/>
        </p:nvGrpSpPr>
        <p:grpSpPr>
          <a:xfrm>
            <a:off x="-2525006" y="-895647"/>
            <a:ext cx="12771887" cy="12771887"/>
            <a:chOff x="0" y="0"/>
            <a:chExt cx="812800" cy="812800"/>
          </a:xfrm>
        </p:grpSpPr>
        <p:sp>
          <p:nvSpPr>
            <p:cNvPr id="530" name="Google Shape;530;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C585">
                <a:alpha val="6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3"/>
          <p:cNvSpPr/>
          <p:nvPr/>
        </p:nvSpPr>
        <p:spPr>
          <a:xfrm>
            <a:off x="3278197" y="1028700"/>
            <a:ext cx="4105843" cy="410582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3"/>
          <p:cNvSpPr/>
          <p:nvPr/>
        </p:nvSpPr>
        <p:spPr>
          <a:xfrm>
            <a:off x="15815126" y="7859496"/>
            <a:ext cx="1905829" cy="1905829"/>
          </a:xfrm>
          <a:custGeom>
            <a:rect b="b" l="l" r="r" t="t"/>
            <a:pathLst>
              <a:path extrusionOk="0" h="1905829" w="1905829">
                <a:moveTo>
                  <a:pt x="0" y="0"/>
                </a:moveTo>
                <a:lnTo>
                  <a:pt x="1905830" y="0"/>
                </a:lnTo>
                <a:lnTo>
                  <a:pt x="1905830" y="1905829"/>
                </a:lnTo>
                <a:lnTo>
                  <a:pt x="0" y="1905829"/>
                </a:lnTo>
                <a:lnTo>
                  <a:pt x="0" y="0"/>
                </a:lnTo>
                <a:close/>
              </a:path>
            </a:pathLst>
          </a:custGeom>
          <a:blipFill rotWithShape="1">
            <a:blip r:embed="rId5">
              <a:alphaModFix/>
            </a:blip>
            <a:stretch>
              <a:fillRect b="0" l="0" r="0" t="0"/>
            </a:stretch>
          </a:blipFill>
          <a:ln>
            <a:noFill/>
          </a:ln>
        </p:spPr>
      </p:sp>
      <p:sp>
        <p:nvSpPr>
          <p:cNvPr id="534" name="Google Shape;534;p33"/>
          <p:cNvSpPr txBox="1"/>
          <p:nvPr/>
        </p:nvSpPr>
        <p:spPr>
          <a:xfrm>
            <a:off x="657069" y="5328371"/>
            <a:ext cx="9348100" cy="2986274"/>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593" u="none" cap="none" strike="noStrike">
                <a:solidFill>
                  <a:srgbClr val="000000"/>
                </a:solidFill>
                <a:latin typeface="Arial"/>
                <a:ea typeface="Arial"/>
                <a:cs typeface="Arial"/>
                <a:sym typeface="Arial"/>
              </a:rPr>
              <a:t>Thanks for watching!</a:t>
            </a:r>
            <a:endParaRPr/>
          </a:p>
        </p:txBody>
      </p:sp>
      <p:sp>
        <p:nvSpPr>
          <p:cNvPr id="535" name="Google Shape;535;p33"/>
          <p:cNvSpPr txBox="1"/>
          <p:nvPr/>
        </p:nvSpPr>
        <p:spPr>
          <a:xfrm>
            <a:off x="10005169" y="8208592"/>
            <a:ext cx="5295265" cy="1140961"/>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US" sz="3262" u="none" cap="none" strike="noStrike">
                <a:solidFill>
                  <a:srgbClr val="000000"/>
                </a:solidFill>
                <a:latin typeface="Arial"/>
                <a:ea typeface="Arial"/>
                <a:cs typeface="Arial"/>
                <a:sym typeface="Arial"/>
              </a:rPr>
              <a:t>Funded by Irish Aid’s Worldwise Global Schools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16367" r="-16367" t="0"/>
            </a:stretch>
          </a:blipFill>
          <a:ln>
            <a:noFill/>
          </a:ln>
        </p:spPr>
      </p:sp>
      <p:grpSp>
        <p:nvGrpSpPr>
          <p:cNvPr id="541" name="Google Shape;541;p34"/>
          <p:cNvGrpSpPr/>
          <p:nvPr/>
        </p:nvGrpSpPr>
        <p:grpSpPr>
          <a:xfrm>
            <a:off x="9144000" y="3959574"/>
            <a:ext cx="8115300" cy="4532921"/>
            <a:chOff x="0" y="-38100"/>
            <a:chExt cx="2137363" cy="1193856"/>
          </a:xfrm>
        </p:grpSpPr>
        <p:sp>
          <p:nvSpPr>
            <p:cNvPr id="542" name="Google Shape;542;p34"/>
            <p:cNvSpPr/>
            <p:nvPr/>
          </p:nvSpPr>
          <p:spPr>
            <a:xfrm>
              <a:off x="0" y="0"/>
              <a:ext cx="2137363" cy="1155756"/>
            </a:xfrm>
            <a:custGeom>
              <a:rect b="b" l="l" r="r" t="t"/>
              <a:pathLst>
                <a:path extrusionOk="0" h="1155756" w="2137363">
                  <a:moveTo>
                    <a:pt x="0" y="0"/>
                  </a:moveTo>
                  <a:lnTo>
                    <a:pt x="2137363" y="0"/>
                  </a:lnTo>
                  <a:lnTo>
                    <a:pt x="2137363" y="1155756"/>
                  </a:lnTo>
                  <a:lnTo>
                    <a:pt x="0" y="1155756"/>
                  </a:lnTo>
                  <a:close/>
                </a:path>
              </a:pathLst>
            </a:custGeom>
            <a:solidFill>
              <a:srgbClr val="FFFFFF">
                <a:alpha val="62352"/>
              </a:srgbClr>
            </a:solidFill>
            <a:ln>
              <a:noFill/>
            </a:ln>
          </p:spPr>
        </p:sp>
        <p:sp>
          <p:nvSpPr>
            <p:cNvPr id="543" name="Google Shape;543;p34"/>
            <p:cNvSpPr txBox="1"/>
            <p:nvPr/>
          </p:nvSpPr>
          <p:spPr>
            <a:xfrm>
              <a:off x="0" y="-38100"/>
              <a:ext cx="2137363" cy="11938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4" name="Google Shape;544;p34"/>
          <p:cNvSpPr/>
          <p:nvPr/>
        </p:nvSpPr>
        <p:spPr>
          <a:xfrm>
            <a:off x="11911124" y="1146888"/>
            <a:ext cx="2614446" cy="2614446"/>
          </a:xfrm>
          <a:custGeom>
            <a:rect b="b" l="l" r="r" t="t"/>
            <a:pathLst>
              <a:path extrusionOk="0" h="2614446" w="2614446">
                <a:moveTo>
                  <a:pt x="0" y="0"/>
                </a:moveTo>
                <a:lnTo>
                  <a:pt x="2614446" y="0"/>
                </a:lnTo>
                <a:lnTo>
                  <a:pt x="2614446" y="2614447"/>
                </a:lnTo>
                <a:lnTo>
                  <a:pt x="0" y="2614447"/>
                </a:lnTo>
                <a:lnTo>
                  <a:pt x="0" y="0"/>
                </a:lnTo>
                <a:close/>
              </a:path>
            </a:pathLst>
          </a:custGeom>
          <a:blipFill rotWithShape="1">
            <a:blip r:embed="rId4">
              <a:alphaModFix/>
            </a:blip>
            <a:stretch>
              <a:fillRect b="0" l="0" r="0" t="0"/>
            </a:stretch>
          </a:blipFill>
          <a:ln>
            <a:noFill/>
          </a:ln>
        </p:spPr>
      </p:sp>
      <p:sp>
        <p:nvSpPr>
          <p:cNvPr id="545" name="Google Shape;545;p34"/>
          <p:cNvSpPr txBox="1"/>
          <p:nvPr/>
        </p:nvSpPr>
        <p:spPr>
          <a:xfrm>
            <a:off x="10346272" y="6393478"/>
            <a:ext cx="5744150" cy="193639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3686" u="none" cap="none" strike="noStrike">
                <a:solidFill>
                  <a:srgbClr val="000000"/>
                </a:solidFill>
                <a:latin typeface="Arial"/>
                <a:ea typeface="Arial"/>
                <a:cs typeface="Arial"/>
                <a:sym typeface="Arial"/>
              </a:rPr>
              <a:t>Bonus:</a:t>
            </a:r>
            <a:endParaRPr/>
          </a:p>
          <a:p>
            <a:pPr indent="0" lvl="0" marL="0" marR="0" rtl="0" algn="ctr">
              <a:lnSpc>
                <a:spcPct val="140016"/>
              </a:lnSpc>
              <a:spcBef>
                <a:spcPts val="0"/>
              </a:spcBef>
              <a:spcAft>
                <a:spcPts val="0"/>
              </a:spcAft>
              <a:buNone/>
            </a:pPr>
            <a:r>
              <a:rPr b="0" i="0" lang="en-US" sz="3686" u="none" cap="none" strike="noStrike">
                <a:solidFill>
                  <a:srgbClr val="000000"/>
                </a:solidFill>
                <a:latin typeface="Arial"/>
                <a:ea typeface="Arial"/>
                <a:cs typeface="Arial"/>
                <a:sym typeface="Arial"/>
              </a:rPr>
              <a:t>Climate activism in the media</a:t>
            </a:r>
            <a:endParaRPr/>
          </a:p>
        </p:txBody>
      </p:sp>
      <p:sp>
        <p:nvSpPr>
          <p:cNvPr id="546" name="Google Shape;546;p34"/>
          <p:cNvSpPr txBox="1"/>
          <p:nvPr/>
        </p:nvSpPr>
        <p:spPr>
          <a:xfrm>
            <a:off x="3785014" y="4284441"/>
            <a:ext cx="9525"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47" name="Google Shape;547;p34"/>
          <p:cNvSpPr txBox="1"/>
          <p:nvPr/>
        </p:nvSpPr>
        <p:spPr>
          <a:xfrm>
            <a:off x="9184908" y="4505421"/>
            <a:ext cx="8033484" cy="1704867"/>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4926" u="none" cap="none" strike="noStrike">
                <a:solidFill>
                  <a:srgbClr val="000000"/>
                </a:solidFill>
                <a:latin typeface="Arial"/>
                <a:ea typeface="Arial"/>
                <a:cs typeface="Arial"/>
                <a:sym typeface="Arial"/>
              </a:rPr>
              <a:t>Why aren’t we all activists??</a:t>
            </a:r>
            <a:endParaRPr/>
          </a:p>
        </p:txBody>
      </p:sp>
      <p:grpSp>
        <p:nvGrpSpPr>
          <p:cNvPr id="548" name="Google Shape;548;p34"/>
          <p:cNvGrpSpPr/>
          <p:nvPr/>
        </p:nvGrpSpPr>
        <p:grpSpPr>
          <a:xfrm>
            <a:off x="13201650" y="8435080"/>
            <a:ext cx="4740028" cy="1501779"/>
            <a:chOff x="0" y="-38100"/>
            <a:chExt cx="1248402" cy="395530"/>
          </a:xfrm>
        </p:grpSpPr>
        <p:sp>
          <p:nvSpPr>
            <p:cNvPr id="549" name="Google Shape;549;p34"/>
            <p:cNvSpPr/>
            <p:nvPr/>
          </p:nvSpPr>
          <p:spPr>
            <a:xfrm>
              <a:off x="0" y="0"/>
              <a:ext cx="1248402" cy="357430"/>
            </a:xfrm>
            <a:custGeom>
              <a:rect b="b" l="l" r="r" t="t"/>
              <a:pathLst>
                <a:path extrusionOk="0" h="357430" w="1248402">
                  <a:moveTo>
                    <a:pt x="83299" y="0"/>
                  </a:moveTo>
                  <a:lnTo>
                    <a:pt x="1165104" y="0"/>
                  </a:lnTo>
                  <a:cubicBezTo>
                    <a:pt x="1187196" y="0"/>
                    <a:pt x="1208383" y="8776"/>
                    <a:pt x="1224005" y="24398"/>
                  </a:cubicBezTo>
                  <a:cubicBezTo>
                    <a:pt x="1239626" y="40019"/>
                    <a:pt x="1248402" y="61206"/>
                    <a:pt x="1248402" y="83299"/>
                  </a:cubicBezTo>
                  <a:lnTo>
                    <a:pt x="1248402" y="274132"/>
                  </a:lnTo>
                  <a:cubicBezTo>
                    <a:pt x="1248402" y="296224"/>
                    <a:pt x="1239626" y="317411"/>
                    <a:pt x="1224005" y="333033"/>
                  </a:cubicBezTo>
                  <a:cubicBezTo>
                    <a:pt x="1208383" y="348654"/>
                    <a:pt x="1187196" y="357430"/>
                    <a:pt x="1165104" y="357430"/>
                  </a:cubicBezTo>
                  <a:lnTo>
                    <a:pt x="83299" y="357430"/>
                  </a:lnTo>
                  <a:cubicBezTo>
                    <a:pt x="37294" y="357430"/>
                    <a:pt x="0" y="320136"/>
                    <a:pt x="0" y="274132"/>
                  </a:cubicBezTo>
                  <a:lnTo>
                    <a:pt x="0" y="83299"/>
                  </a:lnTo>
                  <a:cubicBezTo>
                    <a:pt x="0" y="61206"/>
                    <a:pt x="8776" y="40019"/>
                    <a:pt x="24398" y="24398"/>
                  </a:cubicBezTo>
                  <a:cubicBezTo>
                    <a:pt x="40019" y="8776"/>
                    <a:pt x="61206" y="0"/>
                    <a:pt x="83299" y="0"/>
                  </a:cubicBezTo>
                  <a:close/>
                </a:path>
              </a:pathLst>
            </a:custGeom>
            <a:solidFill>
              <a:srgbClr val="FFFFFF">
                <a:alpha val="4823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4"/>
            <p:cNvSpPr txBox="1"/>
            <p:nvPr/>
          </p:nvSpPr>
          <p:spPr>
            <a:xfrm>
              <a:off x="0" y="-38100"/>
              <a:ext cx="1248402" cy="39553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1" name="Google Shape;551;p34"/>
          <p:cNvSpPr/>
          <p:nvPr/>
        </p:nvSpPr>
        <p:spPr>
          <a:xfrm>
            <a:off x="16688715" y="8687715"/>
            <a:ext cx="1141170" cy="1141170"/>
          </a:xfrm>
          <a:custGeom>
            <a:rect b="b" l="l" r="r" t="t"/>
            <a:pathLst>
              <a:path extrusionOk="0" h="1141170" w="1141170">
                <a:moveTo>
                  <a:pt x="0" y="0"/>
                </a:moveTo>
                <a:lnTo>
                  <a:pt x="1141170" y="0"/>
                </a:lnTo>
                <a:lnTo>
                  <a:pt x="1141170" y="1141170"/>
                </a:lnTo>
                <a:lnTo>
                  <a:pt x="0" y="1141170"/>
                </a:lnTo>
                <a:lnTo>
                  <a:pt x="0" y="0"/>
                </a:lnTo>
                <a:close/>
              </a:path>
            </a:pathLst>
          </a:custGeom>
          <a:blipFill rotWithShape="1">
            <a:blip r:embed="rId5">
              <a:alphaModFix/>
            </a:blip>
            <a:stretch>
              <a:fillRect b="0" l="0" r="0" t="0"/>
            </a:stretch>
          </a:blipFill>
          <a:ln>
            <a:noFill/>
          </a:ln>
        </p:spPr>
      </p:sp>
      <p:sp>
        <p:nvSpPr>
          <p:cNvPr id="552" name="Google Shape;552;p34"/>
          <p:cNvSpPr txBox="1"/>
          <p:nvPr/>
        </p:nvSpPr>
        <p:spPr>
          <a:xfrm>
            <a:off x="13176637" y="8875387"/>
            <a:ext cx="3399239" cy="727726"/>
          </a:xfrm>
          <a:prstGeom prst="rect">
            <a:avLst/>
          </a:prstGeom>
          <a:noFill/>
          <a:ln>
            <a:noFill/>
          </a:ln>
        </p:spPr>
        <p:txBody>
          <a:bodyPr anchorCtr="0" anchor="t" bIns="0" lIns="0" spcFirstLastPara="1" rIns="0" wrap="square" tIns="0">
            <a:spAutoFit/>
          </a:bodyPr>
          <a:lstStyle/>
          <a:p>
            <a:pPr indent="0" lvl="0" marL="0" marR="0" rtl="0" algn="r">
              <a:lnSpc>
                <a:spcPct val="139971"/>
              </a:lnSpc>
              <a:spcBef>
                <a:spcPts val="0"/>
              </a:spcBef>
              <a:spcAft>
                <a:spcPts val="0"/>
              </a:spcAft>
              <a:buNone/>
            </a:pPr>
            <a:r>
              <a:rPr b="0" i="0" lang="en-US" sz="2094" u="none" cap="none" strike="noStrike">
                <a:solidFill>
                  <a:srgbClr val="000000"/>
                </a:solidFill>
                <a:latin typeface="Arial"/>
                <a:ea typeface="Arial"/>
                <a:cs typeface="Arial"/>
                <a:sym typeface="Arial"/>
              </a:rPr>
              <a:t>Funded by Irish Aid’s Worldwise Global Schools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pSp>
        <p:nvGrpSpPr>
          <p:cNvPr id="557" name="Google Shape;557;p35"/>
          <p:cNvGrpSpPr/>
          <p:nvPr/>
        </p:nvGrpSpPr>
        <p:grpSpPr>
          <a:xfrm>
            <a:off x="451184" y="71401"/>
            <a:ext cx="8411843" cy="10026197"/>
            <a:chOff x="0" y="-38100"/>
            <a:chExt cx="2215465" cy="2640644"/>
          </a:xfrm>
        </p:grpSpPr>
        <p:sp>
          <p:nvSpPr>
            <p:cNvPr id="558" name="Google Shape;558;p35"/>
            <p:cNvSpPr/>
            <p:nvPr/>
          </p:nvSpPr>
          <p:spPr>
            <a:xfrm>
              <a:off x="0" y="0"/>
              <a:ext cx="2215465" cy="2602544"/>
            </a:xfrm>
            <a:custGeom>
              <a:rect b="b" l="l" r="r" t="t"/>
              <a:pathLst>
                <a:path extrusionOk="0" h="2602544" w="2215465">
                  <a:moveTo>
                    <a:pt x="0" y="0"/>
                  </a:moveTo>
                  <a:lnTo>
                    <a:pt x="2215465" y="0"/>
                  </a:lnTo>
                  <a:lnTo>
                    <a:pt x="2215465" y="2602544"/>
                  </a:lnTo>
                  <a:lnTo>
                    <a:pt x="0" y="2602544"/>
                  </a:lnTo>
                  <a:close/>
                </a:path>
              </a:pathLst>
            </a:custGeom>
            <a:solidFill>
              <a:srgbClr val="DFDFE1">
                <a:alpha val="46666"/>
              </a:srgbClr>
            </a:solidFill>
            <a:ln>
              <a:noFill/>
            </a:ln>
          </p:spPr>
        </p:sp>
        <p:sp>
          <p:nvSpPr>
            <p:cNvPr id="559" name="Google Shape;559;p35"/>
            <p:cNvSpPr txBox="1"/>
            <p:nvPr/>
          </p:nvSpPr>
          <p:spPr>
            <a:xfrm>
              <a:off x="0" y="-38100"/>
              <a:ext cx="2215465"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0" name="Google Shape;560;p35"/>
          <p:cNvSpPr/>
          <p:nvPr/>
        </p:nvSpPr>
        <p:spPr>
          <a:xfrm>
            <a:off x="1028700" y="408568"/>
            <a:ext cx="7500416" cy="9469865"/>
          </a:xfrm>
          <a:custGeom>
            <a:rect b="b" l="l" r="r" t="t"/>
            <a:pathLst>
              <a:path extrusionOk="0" h="9469865" w="7500416">
                <a:moveTo>
                  <a:pt x="0" y="0"/>
                </a:moveTo>
                <a:lnTo>
                  <a:pt x="7500416" y="0"/>
                </a:lnTo>
                <a:lnTo>
                  <a:pt x="7500416" y="9469864"/>
                </a:lnTo>
                <a:lnTo>
                  <a:pt x="0" y="9469864"/>
                </a:lnTo>
                <a:lnTo>
                  <a:pt x="0" y="0"/>
                </a:lnTo>
                <a:close/>
              </a:path>
            </a:pathLst>
          </a:custGeom>
          <a:blipFill rotWithShape="1">
            <a:blip r:embed="rId3">
              <a:alphaModFix/>
            </a:blip>
            <a:stretch>
              <a:fillRect b="0" l="0" r="0" t="0"/>
            </a:stretch>
          </a:blipFill>
          <a:ln>
            <a:noFill/>
          </a:ln>
        </p:spPr>
      </p:sp>
      <p:grpSp>
        <p:nvGrpSpPr>
          <p:cNvPr id="561" name="Google Shape;561;p35"/>
          <p:cNvGrpSpPr/>
          <p:nvPr/>
        </p:nvGrpSpPr>
        <p:grpSpPr>
          <a:xfrm>
            <a:off x="9377046" y="71401"/>
            <a:ext cx="8425497" cy="10026197"/>
            <a:chOff x="0" y="-38100"/>
            <a:chExt cx="2219061" cy="2640644"/>
          </a:xfrm>
        </p:grpSpPr>
        <p:sp>
          <p:nvSpPr>
            <p:cNvPr id="562" name="Google Shape;562;p35"/>
            <p:cNvSpPr/>
            <p:nvPr/>
          </p:nvSpPr>
          <p:spPr>
            <a:xfrm>
              <a:off x="0" y="0"/>
              <a:ext cx="2219061" cy="2602544"/>
            </a:xfrm>
            <a:custGeom>
              <a:rect b="b" l="l" r="r" t="t"/>
              <a:pathLst>
                <a:path extrusionOk="0" h="2602544" w="2219061">
                  <a:moveTo>
                    <a:pt x="0" y="0"/>
                  </a:moveTo>
                  <a:lnTo>
                    <a:pt x="2219061" y="0"/>
                  </a:lnTo>
                  <a:lnTo>
                    <a:pt x="2219061" y="2602544"/>
                  </a:lnTo>
                  <a:lnTo>
                    <a:pt x="0" y="2602544"/>
                  </a:lnTo>
                  <a:close/>
                </a:path>
              </a:pathLst>
            </a:custGeom>
            <a:solidFill>
              <a:srgbClr val="DFDFE1">
                <a:alpha val="46666"/>
              </a:srgbClr>
            </a:solidFill>
            <a:ln>
              <a:noFill/>
            </a:ln>
          </p:spPr>
        </p:sp>
        <p:sp>
          <p:nvSpPr>
            <p:cNvPr id="563" name="Google Shape;563;p35"/>
            <p:cNvSpPr txBox="1"/>
            <p:nvPr/>
          </p:nvSpPr>
          <p:spPr>
            <a:xfrm>
              <a:off x="0" y="-38100"/>
              <a:ext cx="2219061"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35"/>
          <p:cNvSpPr/>
          <p:nvPr/>
        </p:nvSpPr>
        <p:spPr>
          <a:xfrm>
            <a:off x="9906635" y="408568"/>
            <a:ext cx="7352665" cy="9469865"/>
          </a:xfrm>
          <a:custGeom>
            <a:rect b="b" l="l" r="r" t="t"/>
            <a:pathLst>
              <a:path extrusionOk="0" h="9469865" w="7352665">
                <a:moveTo>
                  <a:pt x="0" y="0"/>
                </a:moveTo>
                <a:lnTo>
                  <a:pt x="7352665" y="0"/>
                </a:lnTo>
                <a:lnTo>
                  <a:pt x="7352665" y="9469864"/>
                </a:lnTo>
                <a:lnTo>
                  <a:pt x="0" y="9469864"/>
                </a:lnTo>
                <a:lnTo>
                  <a:pt x="0" y="0"/>
                </a:lnTo>
                <a:close/>
              </a:path>
            </a:pathLst>
          </a:custGeom>
          <a:blipFill rotWithShape="1">
            <a:blip r:embed="rId4">
              <a:alphaModFix/>
            </a:blip>
            <a:stretch>
              <a:fillRect b="0" l="0" r="0" t="0"/>
            </a:stretch>
          </a:blipFill>
          <a:ln>
            <a:noFill/>
          </a:ln>
        </p:spPr>
      </p:sp>
      <p:sp>
        <p:nvSpPr>
          <p:cNvPr id="565" name="Google Shape;565;p35"/>
          <p:cNvSpPr txBox="1"/>
          <p:nvPr/>
        </p:nvSpPr>
        <p:spPr>
          <a:xfrm>
            <a:off x="7593409" y="9946146"/>
            <a:ext cx="1269504" cy="273012"/>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1626" u="sng" cap="none" strike="noStrike">
                <a:solidFill>
                  <a:srgbClr val="000000"/>
                </a:solidFill>
                <a:latin typeface="Arial"/>
                <a:ea typeface="Arial"/>
                <a:cs typeface="Arial"/>
                <a:sym typeface="Arial"/>
                <a:hlinkClick r:id="rId5">
                  <a:extLst>
                    <a:ext uri="{A12FA001-AC4F-418D-AE19-62706E023703}">
                      <ahyp:hlinkClr val="tx"/>
                    </a:ext>
                  </a:extLst>
                </a:hlinkClick>
              </a:rPr>
              <a:t>thesun.co.uk</a:t>
            </a:r>
            <a:endParaRPr/>
          </a:p>
        </p:txBody>
      </p:sp>
      <p:sp>
        <p:nvSpPr>
          <p:cNvPr id="566" name="Google Shape;566;p35"/>
          <p:cNvSpPr txBox="1"/>
          <p:nvPr/>
        </p:nvSpPr>
        <p:spPr>
          <a:xfrm>
            <a:off x="16112599" y="9946805"/>
            <a:ext cx="1689943" cy="273012"/>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1626" u="sng" cap="none" strike="noStrike">
                <a:solidFill>
                  <a:srgbClr val="000000"/>
                </a:solidFill>
                <a:latin typeface="Arial"/>
                <a:ea typeface="Arial"/>
                <a:cs typeface="Arial"/>
                <a:sym typeface="Arial"/>
                <a:hlinkClick r:id="rId6">
                  <a:extLst>
                    <a:ext uri="{A12FA001-AC4F-418D-AE19-62706E023703}">
                      <ahyp:hlinkClr val="tx"/>
                    </a:ext>
                  </a:extLst>
                </a:hlinkClick>
              </a:rPr>
              <a:t>theguardian.com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6"/>
          <p:cNvSpPr txBox="1"/>
          <p:nvPr/>
        </p:nvSpPr>
        <p:spPr>
          <a:xfrm>
            <a:off x="9043445" y="942975"/>
            <a:ext cx="8215855" cy="8315325"/>
          </a:xfrm>
          <a:prstGeom prst="rect">
            <a:avLst/>
          </a:prstGeom>
          <a:noFill/>
          <a:ln>
            <a:noFill/>
          </a:ln>
        </p:spPr>
        <p:txBody>
          <a:bodyPr anchorCtr="0" anchor="t" bIns="0" lIns="0" spcFirstLastPara="1" rIns="0" wrap="square" tIns="0">
            <a:spAutoFit/>
          </a:bodyPr>
          <a:lstStyle/>
          <a:p>
            <a:pPr indent="0" lvl="0" marL="0" marR="0" rtl="0" algn="l">
              <a:lnSpc>
                <a:spcPct val="156999"/>
              </a:lnSpc>
              <a:spcBef>
                <a:spcPts val="0"/>
              </a:spcBef>
              <a:spcAft>
                <a:spcPts val="0"/>
              </a:spcAft>
              <a:buNone/>
            </a:pPr>
            <a:r>
              <a:rPr b="1" i="0" lang="en-US" sz="2486" u="none" cap="none" strike="noStrike">
                <a:solidFill>
                  <a:srgbClr val="000000"/>
                </a:solidFill>
                <a:latin typeface="Montserrat"/>
                <a:ea typeface="Montserrat"/>
                <a:cs typeface="Montserrat"/>
                <a:sym typeface="Montserrat"/>
              </a:rPr>
              <a:t>Words and images</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words and images have been chosen? </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ideas do they evoke?</a:t>
            </a:r>
            <a:endParaRPr/>
          </a:p>
          <a:p>
            <a:pPr indent="0" lvl="0" marL="0" marR="0" rtl="0" algn="l">
              <a:lnSpc>
                <a:spcPct val="156999"/>
              </a:lnSpc>
              <a:spcBef>
                <a:spcPts val="0"/>
              </a:spcBef>
              <a:spcAft>
                <a:spcPts val="0"/>
              </a:spcAft>
              <a:buNone/>
            </a:pPr>
            <a:r>
              <a:t/>
            </a:r>
            <a:endParaRPr b="0" i="0" sz="2486" u="none" cap="none" strike="noStrike">
              <a:solidFill>
                <a:srgbClr val="000000"/>
              </a:solidFill>
              <a:latin typeface="Montserrat"/>
              <a:ea typeface="Montserrat"/>
              <a:cs typeface="Montserrat"/>
              <a:sym typeface="Montserrat"/>
            </a:endParaRPr>
          </a:p>
          <a:p>
            <a:pPr indent="0" lvl="0" marL="0" marR="0" rtl="0" algn="l">
              <a:lnSpc>
                <a:spcPct val="156999"/>
              </a:lnSpc>
              <a:spcBef>
                <a:spcPts val="0"/>
              </a:spcBef>
              <a:spcAft>
                <a:spcPts val="0"/>
              </a:spcAft>
              <a:buNone/>
            </a:pPr>
            <a:r>
              <a:rPr b="1" i="0" lang="en-US" sz="2486" u="none" cap="none" strike="noStrike">
                <a:solidFill>
                  <a:srgbClr val="000000"/>
                </a:solidFill>
                <a:latin typeface="Montserrat"/>
                <a:ea typeface="Montserrat"/>
                <a:cs typeface="Montserrat"/>
                <a:sym typeface="Montserrat"/>
              </a:rPr>
              <a:t>Framing</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does the story focus on?</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ideas are presented? What is left out?</a:t>
            </a:r>
            <a:endParaRPr/>
          </a:p>
          <a:p>
            <a:pPr indent="0" lvl="0" marL="0" marR="0" rtl="0" algn="l">
              <a:lnSpc>
                <a:spcPct val="156999"/>
              </a:lnSpc>
              <a:spcBef>
                <a:spcPts val="0"/>
              </a:spcBef>
              <a:spcAft>
                <a:spcPts val="0"/>
              </a:spcAft>
              <a:buNone/>
            </a:pPr>
            <a:r>
              <a:t/>
            </a:r>
            <a:endParaRPr b="0" i="0" sz="2486" u="none" cap="none" strike="noStrike">
              <a:solidFill>
                <a:srgbClr val="000000"/>
              </a:solidFill>
              <a:latin typeface="Montserrat"/>
              <a:ea typeface="Montserrat"/>
              <a:cs typeface="Montserrat"/>
              <a:sym typeface="Montserrat"/>
            </a:endParaRPr>
          </a:p>
          <a:p>
            <a:pPr indent="0" lvl="0" marL="0" marR="0" rtl="0" algn="l">
              <a:lnSpc>
                <a:spcPct val="156999"/>
              </a:lnSpc>
              <a:spcBef>
                <a:spcPts val="0"/>
              </a:spcBef>
              <a:spcAft>
                <a:spcPts val="0"/>
              </a:spcAft>
              <a:buNone/>
            </a:pPr>
            <a:r>
              <a:rPr b="1" i="0" lang="en-US" sz="2486" u="none" cap="none" strike="noStrike">
                <a:solidFill>
                  <a:srgbClr val="000000"/>
                </a:solidFill>
                <a:latin typeface="Montserrat"/>
                <a:ea typeface="Montserrat"/>
                <a:cs typeface="Montserrat"/>
                <a:sym typeface="Montserrat"/>
              </a:rPr>
              <a:t>Implied reality</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picture of the world does the story paint?</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‘facts’ does the story assume are ‘obvious’ and ‘true’?</a:t>
            </a:r>
            <a:endParaRPr/>
          </a:p>
          <a:p>
            <a:pPr indent="0" lvl="0" marL="0" marR="0" rtl="0" algn="l">
              <a:lnSpc>
                <a:spcPct val="156999"/>
              </a:lnSpc>
              <a:spcBef>
                <a:spcPts val="0"/>
              </a:spcBef>
              <a:spcAft>
                <a:spcPts val="0"/>
              </a:spcAft>
              <a:buNone/>
            </a:pPr>
            <a:r>
              <a:t/>
            </a:r>
            <a:endParaRPr b="0" i="0" sz="2486" u="none" cap="none" strike="noStrike">
              <a:solidFill>
                <a:srgbClr val="000000"/>
              </a:solidFill>
              <a:latin typeface="Montserrat"/>
              <a:ea typeface="Montserrat"/>
              <a:cs typeface="Montserrat"/>
              <a:sym typeface="Montserrat"/>
            </a:endParaRPr>
          </a:p>
          <a:p>
            <a:pPr indent="0" lvl="0" marL="0" marR="0" rtl="0" algn="l">
              <a:lnSpc>
                <a:spcPct val="156999"/>
              </a:lnSpc>
              <a:spcBef>
                <a:spcPts val="0"/>
              </a:spcBef>
              <a:spcAft>
                <a:spcPts val="0"/>
              </a:spcAft>
              <a:buNone/>
            </a:pPr>
            <a:r>
              <a:rPr b="1" i="0" lang="en-US" sz="2486" u="none" cap="none" strike="noStrike">
                <a:solidFill>
                  <a:srgbClr val="000000"/>
                </a:solidFill>
                <a:latin typeface="Montserrat"/>
                <a:ea typeface="Montserrat"/>
                <a:cs typeface="Montserrat"/>
                <a:sym typeface="Montserrat"/>
              </a:rPr>
              <a:t>Values</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are the values that each story draws on?</a:t>
            </a:r>
            <a:endParaRPr/>
          </a:p>
          <a:p>
            <a:pPr indent="-268386" lvl="1" marL="536772" marR="0" rtl="0" algn="l">
              <a:lnSpc>
                <a:spcPct val="156999"/>
              </a:lnSpc>
              <a:spcBef>
                <a:spcPts val="0"/>
              </a:spcBef>
              <a:spcAft>
                <a:spcPts val="0"/>
              </a:spcAft>
              <a:buClr>
                <a:srgbClr val="000000"/>
              </a:buClr>
              <a:buSzPts val="2486"/>
              <a:buFont typeface="Arial"/>
              <a:buChar char="•"/>
            </a:pPr>
            <a:r>
              <a:rPr b="0" i="0" lang="en-US" sz="2486" u="none" cap="none" strike="noStrike">
                <a:solidFill>
                  <a:srgbClr val="000000"/>
                </a:solidFill>
                <a:latin typeface="Montserrat"/>
                <a:ea typeface="Montserrat"/>
                <a:cs typeface="Montserrat"/>
                <a:sym typeface="Montserrat"/>
              </a:rPr>
              <a:t>What does the writer of each story seem to believe?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7"/>
          <p:cNvSpPr txBox="1"/>
          <p:nvPr/>
        </p:nvSpPr>
        <p:spPr>
          <a:xfrm>
            <a:off x="3960647" y="159703"/>
            <a:ext cx="10366707"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Words and images</a:t>
            </a:r>
            <a:endParaRPr/>
          </a:p>
        </p:txBody>
      </p:sp>
      <p:grpSp>
        <p:nvGrpSpPr>
          <p:cNvPr id="577" name="Google Shape;577;p37"/>
          <p:cNvGrpSpPr/>
          <p:nvPr/>
        </p:nvGrpSpPr>
        <p:grpSpPr>
          <a:xfrm>
            <a:off x="1028700" y="1873991"/>
            <a:ext cx="6751903" cy="8047690"/>
            <a:chOff x="0" y="-38100"/>
            <a:chExt cx="2215465" cy="2640644"/>
          </a:xfrm>
        </p:grpSpPr>
        <p:sp>
          <p:nvSpPr>
            <p:cNvPr id="578" name="Google Shape;578;p37"/>
            <p:cNvSpPr/>
            <p:nvPr/>
          </p:nvSpPr>
          <p:spPr>
            <a:xfrm>
              <a:off x="0" y="0"/>
              <a:ext cx="2215465" cy="2602544"/>
            </a:xfrm>
            <a:custGeom>
              <a:rect b="b" l="l" r="r" t="t"/>
              <a:pathLst>
                <a:path extrusionOk="0" h="2602544" w="2215465">
                  <a:moveTo>
                    <a:pt x="0" y="0"/>
                  </a:moveTo>
                  <a:lnTo>
                    <a:pt x="2215465" y="0"/>
                  </a:lnTo>
                  <a:lnTo>
                    <a:pt x="2215465" y="2602544"/>
                  </a:lnTo>
                  <a:lnTo>
                    <a:pt x="0" y="2602544"/>
                  </a:lnTo>
                  <a:close/>
                </a:path>
              </a:pathLst>
            </a:custGeom>
            <a:solidFill>
              <a:srgbClr val="DFDFE1">
                <a:alpha val="24705"/>
              </a:srgbClr>
            </a:solidFill>
            <a:ln>
              <a:noFill/>
            </a:ln>
          </p:spPr>
        </p:sp>
        <p:sp>
          <p:nvSpPr>
            <p:cNvPr id="579" name="Google Shape;579;p37"/>
            <p:cNvSpPr txBox="1"/>
            <p:nvPr/>
          </p:nvSpPr>
          <p:spPr>
            <a:xfrm>
              <a:off x="0" y="-38100"/>
              <a:ext cx="2215465"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37"/>
          <p:cNvSpPr/>
          <p:nvPr/>
        </p:nvSpPr>
        <p:spPr>
          <a:xfrm>
            <a:off x="1492252" y="2144623"/>
            <a:ext cx="6020331" cy="7601142"/>
          </a:xfrm>
          <a:custGeom>
            <a:rect b="b" l="l" r="r" t="t"/>
            <a:pathLst>
              <a:path extrusionOk="0" h="7601142" w="6020331">
                <a:moveTo>
                  <a:pt x="0" y="0"/>
                </a:moveTo>
                <a:lnTo>
                  <a:pt x="6020332" y="0"/>
                </a:lnTo>
                <a:lnTo>
                  <a:pt x="6020332" y="7601141"/>
                </a:lnTo>
                <a:lnTo>
                  <a:pt x="0" y="7601141"/>
                </a:lnTo>
                <a:lnTo>
                  <a:pt x="0" y="0"/>
                </a:lnTo>
                <a:close/>
              </a:path>
            </a:pathLst>
          </a:custGeom>
          <a:blipFill rotWithShape="1">
            <a:blip r:embed="rId3">
              <a:alphaModFix amt="25000"/>
            </a:blip>
            <a:stretch>
              <a:fillRect b="0" l="0" r="0" t="0"/>
            </a:stretch>
          </a:blipFill>
          <a:ln>
            <a:noFill/>
          </a:ln>
        </p:spPr>
      </p:sp>
      <p:grpSp>
        <p:nvGrpSpPr>
          <p:cNvPr id="581" name="Google Shape;581;p37"/>
          <p:cNvGrpSpPr/>
          <p:nvPr/>
        </p:nvGrpSpPr>
        <p:grpSpPr>
          <a:xfrm>
            <a:off x="10496438" y="1863292"/>
            <a:ext cx="6762862" cy="8047690"/>
            <a:chOff x="0" y="-38100"/>
            <a:chExt cx="2219061" cy="2640644"/>
          </a:xfrm>
        </p:grpSpPr>
        <p:sp>
          <p:nvSpPr>
            <p:cNvPr id="582" name="Google Shape;582;p37"/>
            <p:cNvSpPr/>
            <p:nvPr/>
          </p:nvSpPr>
          <p:spPr>
            <a:xfrm>
              <a:off x="0" y="0"/>
              <a:ext cx="2219061" cy="2602544"/>
            </a:xfrm>
            <a:custGeom>
              <a:rect b="b" l="l" r="r" t="t"/>
              <a:pathLst>
                <a:path extrusionOk="0" h="2602544" w="2219061">
                  <a:moveTo>
                    <a:pt x="0" y="0"/>
                  </a:moveTo>
                  <a:lnTo>
                    <a:pt x="2219061" y="0"/>
                  </a:lnTo>
                  <a:lnTo>
                    <a:pt x="2219061" y="2602544"/>
                  </a:lnTo>
                  <a:lnTo>
                    <a:pt x="0" y="2602544"/>
                  </a:lnTo>
                  <a:close/>
                </a:path>
              </a:pathLst>
            </a:custGeom>
            <a:solidFill>
              <a:srgbClr val="DFDFE1">
                <a:alpha val="24705"/>
              </a:srgbClr>
            </a:solidFill>
            <a:ln>
              <a:noFill/>
            </a:ln>
          </p:spPr>
        </p:sp>
        <p:sp>
          <p:nvSpPr>
            <p:cNvPr id="583" name="Google Shape;583;p37"/>
            <p:cNvSpPr txBox="1"/>
            <p:nvPr/>
          </p:nvSpPr>
          <p:spPr>
            <a:xfrm>
              <a:off x="0" y="-38100"/>
              <a:ext cx="2219061"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37"/>
          <p:cNvSpPr/>
          <p:nvPr/>
        </p:nvSpPr>
        <p:spPr>
          <a:xfrm>
            <a:off x="10921521" y="2133923"/>
            <a:ext cx="5901737" cy="7601142"/>
          </a:xfrm>
          <a:custGeom>
            <a:rect b="b" l="l" r="r" t="t"/>
            <a:pathLst>
              <a:path extrusionOk="0" h="7601142" w="5901737">
                <a:moveTo>
                  <a:pt x="0" y="0"/>
                </a:moveTo>
                <a:lnTo>
                  <a:pt x="5901737" y="0"/>
                </a:lnTo>
                <a:lnTo>
                  <a:pt x="5901737" y="7601142"/>
                </a:lnTo>
                <a:lnTo>
                  <a:pt x="0" y="7601142"/>
                </a:lnTo>
                <a:lnTo>
                  <a:pt x="0" y="0"/>
                </a:lnTo>
                <a:close/>
              </a:path>
            </a:pathLst>
          </a:custGeom>
          <a:blipFill rotWithShape="1">
            <a:blip r:embed="rId4">
              <a:alphaModFix amt="25000"/>
            </a:blip>
            <a:stretch>
              <a:fillRect b="0" l="0" r="0" t="0"/>
            </a:stretch>
          </a:blipFill>
          <a:ln>
            <a:noFill/>
          </a:ln>
        </p:spPr>
      </p:sp>
      <p:sp>
        <p:nvSpPr>
          <p:cNvPr id="585" name="Google Shape;585;p37"/>
          <p:cNvSpPr txBox="1"/>
          <p:nvPr/>
        </p:nvSpPr>
        <p:spPr>
          <a:xfrm>
            <a:off x="2703409" y="5520965"/>
            <a:ext cx="3598017"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‘Eco-idiot’</a:t>
            </a:r>
            <a:endParaRPr/>
          </a:p>
        </p:txBody>
      </p:sp>
      <p:sp>
        <p:nvSpPr>
          <p:cNvPr id="586" name="Google Shape;586;p37"/>
          <p:cNvSpPr txBox="1"/>
          <p:nvPr/>
        </p:nvSpPr>
        <p:spPr>
          <a:xfrm>
            <a:off x="10976381" y="5520965"/>
            <a:ext cx="6282919"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‘Climate activists’</a:t>
            </a:r>
            <a:endParaRPr/>
          </a:p>
        </p:txBody>
      </p:sp>
      <p:sp>
        <p:nvSpPr>
          <p:cNvPr id="587" name="Google Shape;587;p37"/>
          <p:cNvSpPr txBox="1"/>
          <p:nvPr/>
        </p:nvSpPr>
        <p:spPr>
          <a:xfrm>
            <a:off x="1474594" y="3006534"/>
            <a:ext cx="6060047"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action and arrest</a:t>
            </a:r>
            <a:endParaRPr/>
          </a:p>
        </p:txBody>
      </p:sp>
      <p:sp>
        <p:nvSpPr>
          <p:cNvPr id="588" name="Google Shape;588;p37"/>
          <p:cNvSpPr txBox="1"/>
          <p:nvPr/>
        </p:nvSpPr>
        <p:spPr>
          <a:xfrm>
            <a:off x="10534452" y="3006534"/>
            <a:ext cx="6724848"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signage = demands</a:t>
            </a:r>
            <a:endParaRPr/>
          </a:p>
        </p:txBody>
      </p:sp>
      <p:sp>
        <p:nvSpPr>
          <p:cNvPr id="589" name="Google Shape;589;p37"/>
          <p:cNvSpPr txBox="1"/>
          <p:nvPr/>
        </p:nvSpPr>
        <p:spPr>
          <a:xfrm>
            <a:off x="2893349" y="8035396"/>
            <a:ext cx="3013868"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‘protest’</a:t>
            </a:r>
            <a:endParaRPr/>
          </a:p>
        </p:txBody>
      </p:sp>
      <p:sp>
        <p:nvSpPr>
          <p:cNvPr id="590" name="Google Shape;590;p37"/>
          <p:cNvSpPr txBox="1"/>
          <p:nvPr/>
        </p:nvSpPr>
        <p:spPr>
          <a:xfrm>
            <a:off x="10610699" y="7522483"/>
            <a:ext cx="6523381" cy="200879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‘part of global action’</a:t>
            </a:r>
            <a:endParaRPr/>
          </a:p>
        </p:txBody>
      </p:sp>
      <p:sp>
        <p:nvSpPr>
          <p:cNvPr id="591" name="Google Shape;591;p37"/>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8"/>
          <p:cNvSpPr txBox="1"/>
          <p:nvPr/>
        </p:nvSpPr>
        <p:spPr>
          <a:xfrm>
            <a:off x="6818895" y="159703"/>
            <a:ext cx="4650209"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Framing</a:t>
            </a:r>
            <a:endParaRPr/>
          </a:p>
        </p:txBody>
      </p:sp>
      <p:grpSp>
        <p:nvGrpSpPr>
          <p:cNvPr id="597" name="Google Shape;597;p38"/>
          <p:cNvGrpSpPr/>
          <p:nvPr/>
        </p:nvGrpSpPr>
        <p:grpSpPr>
          <a:xfrm>
            <a:off x="1028700" y="1873991"/>
            <a:ext cx="6751903" cy="8047690"/>
            <a:chOff x="0" y="-38100"/>
            <a:chExt cx="2215465" cy="2640644"/>
          </a:xfrm>
        </p:grpSpPr>
        <p:sp>
          <p:nvSpPr>
            <p:cNvPr id="598" name="Google Shape;598;p38"/>
            <p:cNvSpPr/>
            <p:nvPr/>
          </p:nvSpPr>
          <p:spPr>
            <a:xfrm>
              <a:off x="0" y="0"/>
              <a:ext cx="2215465" cy="2602544"/>
            </a:xfrm>
            <a:custGeom>
              <a:rect b="b" l="l" r="r" t="t"/>
              <a:pathLst>
                <a:path extrusionOk="0" h="2602544" w="2215465">
                  <a:moveTo>
                    <a:pt x="0" y="0"/>
                  </a:moveTo>
                  <a:lnTo>
                    <a:pt x="2215465" y="0"/>
                  </a:lnTo>
                  <a:lnTo>
                    <a:pt x="2215465" y="2602544"/>
                  </a:lnTo>
                  <a:lnTo>
                    <a:pt x="0" y="2602544"/>
                  </a:lnTo>
                  <a:close/>
                </a:path>
              </a:pathLst>
            </a:custGeom>
            <a:solidFill>
              <a:srgbClr val="DFDFE1">
                <a:alpha val="24705"/>
              </a:srgbClr>
            </a:solidFill>
            <a:ln>
              <a:noFill/>
            </a:ln>
          </p:spPr>
        </p:sp>
        <p:sp>
          <p:nvSpPr>
            <p:cNvPr id="599" name="Google Shape;599;p38"/>
            <p:cNvSpPr txBox="1"/>
            <p:nvPr/>
          </p:nvSpPr>
          <p:spPr>
            <a:xfrm>
              <a:off x="0" y="-38100"/>
              <a:ext cx="2215465"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0" name="Google Shape;600;p38"/>
          <p:cNvSpPr/>
          <p:nvPr/>
        </p:nvSpPr>
        <p:spPr>
          <a:xfrm>
            <a:off x="1492252" y="2144623"/>
            <a:ext cx="6020331" cy="7601142"/>
          </a:xfrm>
          <a:custGeom>
            <a:rect b="b" l="l" r="r" t="t"/>
            <a:pathLst>
              <a:path extrusionOk="0" h="7601142" w="6020331">
                <a:moveTo>
                  <a:pt x="0" y="0"/>
                </a:moveTo>
                <a:lnTo>
                  <a:pt x="6020332" y="0"/>
                </a:lnTo>
                <a:lnTo>
                  <a:pt x="6020332" y="7601141"/>
                </a:lnTo>
                <a:lnTo>
                  <a:pt x="0" y="7601141"/>
                </a:lnTo>
                <a:lnTo>
                  <a:pt x="0" y="0"/>
                </a:lnTo>
                <a:close/>
              </a:path>
            </a:pathLst>
          </a:custGeom>
          <a:blipFill rotWithShape="1">
            <a:blip r:embed="rId3">
              <a:alphaModFix amt="25000"/>
            </a:blip>
            <a:stretch>
              <a:fillRect b="0" l="0" r="0" t="0"/>
            </a:stretch>
          </a:blipFill>
          <a:ln>
            <a:noFill/>
          </a:ln>
        </p:spPr>
      </p:sp>
      <p:grpSp>
        <p:nvGrpSpPr>
          <p:cNvPr id="601" name="Google Shape;601;p38"/>
          <p:cNvGrpSpPr/>
          <p:nvPr/>
        </p:nvGrpSpPr>
        <p:grpSpPr>
          <a:xfrm>
            <a:off x="10496438" y="1863292"/>
            <a:ext cx="6762862" cy="8047690"/>
            <a:chOff x="0" y="-38100"/>
            <a:chExt cx="2219061" cy="2640644"/>
          </a:xfrm>
        </p:grpSpPr>
        <p:sp>
          <p:nvSpPr>
            <p:cNvPr id="602" name="Google Shape;602;p38"/>
            <p:cNvSpPr/>
            <p:nvPr/>
          </p:nvSpPr>
          <p:spPr>
            <a:xfrm>
              <a:off x="0" y="0"/>
              <a:ext cx="2219061" cy="2602544"/>
            </a:xfrm>
            <a:custGeom>
              <a:rect b="b" l="l" r="r" t="t"/>
              <a:pathLst>
                <a:path extrusionOk="0" h="2602544" w="2219061">
                  <a:moveTo>
                    <a:pt x="0" y="0"/>
                  </a:moveTo>
                  <a:lnTo>
                    <a:pt x="2219061" y="0"/>
                  </a:lnTo>
                  <a:lnTo>
                    <a:pt x="2219061" y="2602544"/>
                  </a:lnTo>
                  <a:lnTo>
                    <a:pt x="0" y="2602544"/>
                  </a:lnTo>
                  <a:close/>
                </a:path>
              </a:pathLst>
            </a:custGeom>
            <a:solidFill>
              <a:srgbClr val="DFDFE1">
                <a:alpha val="24705"/>
              </a:srgbClr>
            </a:solidFill>
            <a:ln>
              <a:noFill/>
            </a:ln>
          </p:spPr>
        </p:sp>
        <p:sp>
          <p:nvSpPr>
            <p:cNvPr id="603" name="Google Shape;603;p38"/>
            <p:cNvSpPr txBox="1"/>
            <p:nvPr/>
          </p:nvSpPr>
          <p:spPr>
            <a:xfrm>
              <a:off x="0" y="-38100"/>
              <a:ext cx="2219061"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38"/>
          <p:cNvSpPr/>
          <p:nvPr/>
        </p:nvSpPr>
        <p:spPr>
          <a:xfrm>
            <a:off x="10921521" y="2133923"/>
            <a:ext cx="5901737" cy="7601142"/>
          </a:xfrm>
          <a:custGeom>
            <a:rect b="b" l="l" r="r" t="t"/>
            <a:pathLst>
              <a:path extrusionOk="0" h="7601142" w="5901737">
                <a:moveTo>
                  <a:pt x="0" y="0"/>
                </a:moveTo>
                <a:lnTo>
                  <a:pt x="5901737" y="0"/>
                </a:lnTo>
                <a:lnTo>
                  <a:pt x="5901737" y="7601142"/>
                </a:lnTo>
                <a:lnTo>
                  <a:pt x="0" y="7601142"/>
                </a:lnTo>
                <a:lnTo>
                  <a:pt x="0" y="0"/>
                </a:lnTo>
                <a:close/>
              </a:path>
            </a:pathLst>
          </a:custGeom>
          <a:blipFill rotWithShape="1">
            <a:blip r:embed="rId4">
              <a:alphaModFix amt="25000"/>
            </a:blip>
            <a:stretch>
              <a:fillRect b="0" l="0" r="0" t="0"/>
            </a:stretch>
          </a:blipFill>
          <a:ln>
            <a:noFill/>
          </a:ln>
        </p:spPr>
      </p:sp>
      <p:sp>
        <p:nvSpPr>
          <p:cNvPr id="605" name="Google Shape;605;p38"/>
          <p:cNvSpPr txBox="1"/>
          <p:nvPr/>
        </p:nvSpPr>
        <p:spPr>
          <a:xfrm>
            <a:off x="1492252" y="7293708"/>
            <a:ext cx="5654019" cy="24520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consequence -‘misery for motorists’</a:t>
            </a:r>
            <a:endParaRPr/>
          </a:p>
        </p:txBody>
      </p:sp>
      <p:sp>
        <p:nvSpPr>
          <p:cNvPr id="606" name="Google Shape;606;p38"/>
          <p:cNvSpPr txBox="1"/>
          <p:nvPr/>
        </p:nvSpPr>
        <p:spPr>
          <a:xfrm>
            <a:off x="11138989" y="7634411"/>
            <a:ext cx="5477760" cy="162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intention - ‘against private aviation’</a:t>
            </a:r>
            <a:endParaRPr/>
          </a:p>
        </p:txBody>
      </p:sp>
      <p:sp>
        <p:nvSpPr>
          <p:cNvPr id="607" name="Google Shape;607;p38"/>
          <p:cNvSpPr txBox="1"/>
          <p:nvPr/>
        </p:nvSpPr>
        <p:spPr>
          <a:xfrm>
            <a:off x="1049361" y="2735994"/>
            <a:ext cx="6743166"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focus on individual</a:t>
            </a:r>
            <a:endParaRPr/>
          </a:p>
        </p:txBody>
      </p:sp>
      <p:sp>
        <p:nvSpPr>
          <p:cNvPr id="608" name="Google Shape;608;p38"/>
          <p:cNvSpPr txBox="1"/>
          <p:nvPr/>
        </p:nvSpPr>
        <p:spPr>
          <a:xfrm>
            <a:off x="10517099" y="2735994"/>
            <a:ext cx="6721540" cy="982968"/>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12" u="none" cap="none" strike="noStrike">
                <a:solidFill>
                  <a:srgbClr val="000000"/>
                </a:solidFill>
                <a:latin typeface="Arial"/>
                <a:ea typeface="Arial"/>
                <a:cs typeface="Arial"/>
                <a:sym typeface="Arial"/>
              </a:rPr>
              <a:t>focus on collective</a:t>
            </a:r>
            <a:endParaRPr/>
          </a:p>
        </p:txBody>
      </p:sp>
      <p:sp>
        <p:nvSpPr>
          <p:cNvPr id="609" name="Google Shape;609;p38"/>
          <p:cNvSpPr txBox="1"/>
          <p:nvPr/>
        </p:nvSpPr>
        <p:spPr>
          <a:xfrm>
            <a:off x="514350" y="4997571"/>
            <a:ext cx="7780603" cy="177859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5138" u="none" cap="none" strike="noStrike">
                <a:solidFill>
                  <a:srgbClr val="000000"/>
                </a:solidFill>
                <a:latin typeface="Arial"/>
                <a:ea typeface="Arial"/>
                <a:cs typeface="Arial"/>
                <a:sym typeface="Arial"/>
              </a:rPr>
              <a:t>Refers to previous controversial action</a:t>
            </a:r>
            <a:endParaRPr/>
          </a:p>
        </p:txBody>
      </p:sp>
      <p:sp>
        <p:nvSpPr>
          <p:cNvPr id="610" name="Google Shape;610;p38"/>
          <p:cNvSpPr txBox="1"/>
          <p:nvPr/>
        </p:nvSpPr>
        <p:spPr>
          <a:xfrm>
            <a:off x="10517099" y="4997571"/>
            <a:ext cx="6721540" cy="177859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5138" u="none" cap="none" strike="noStrike">
                <a:solidFill>
                  <a:srgbClr val="000000"/>
                </a:solidFill>
                <a:latin typeface="Arial"/>
                <a:ea typeface="Arial"/>
                <a:cs typeface="Arial"/>
                <a:sym typeface="Arial"/>
              </a:rPr>
              <a:t>Refers to current action</a:t>
            </a:r>
            <a:endParaRPr/>
          </a:p>
        </p:txBody>
      </p:sp>
      <p:sp>
        <p:nvSpPr>
          <p:cNvPr id="611" name="Google Shape;611;p38"/>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39"/>
          <p:cNvSpPr txBox="1"/>
          <p:nvPr/>
        </p:nvSpPr>
        <p:spPr>
          <a:xfrm>
            <a:off x="4828431" y="159703"/>
            <a:ext cx="8631138"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Implied Reality</a:t>
            </a:r>
            <a:endParaRPr/>
          </a:p>
        </p:txBody>
      </p:sp>
      <p:grpSp>
        <p:nvGrpSpPr>
          <p:cNvPr id="617" name="Google Shape;617;p39"/>
          <p:cNvGrpSpPr/>
          <p:nvPr/>
        </p:nvGrpSpPr>
        <p:grpSpPr>
          <a:xfrm>
            <a:off x="1028700" y="1873991"/>
            <a:ext cx="6751903" cy="8047690"/>
            <a:chOff x="0" y="-38100"/>
            <a:chExt cx="2215465" cy="2640644"/>
          </a:xfrm>
        </p:grpSpPr>
        <p:sp>
          <p:nvSpPr>
            <p:cNvPr id="618" name="Google Shape;618;p39"/>
            <p:cNvSpPr/>
            <p:nvPr/>
          </p:nvSpPr>
          <p:spPr>
            <a:xfrm>
              <a:off x="0" y="0"/>
              <a:ext cx="2215465" cy="2602544"/>
            </a:xfrm>
            <a:custGeom>
              <a:rect b="b" l="l" r="r" t="t"/>
              <a:pathLst>
                <a:path extrusionOk="0" h="2602544" w="2215465">
                  <a:moveTo>
                    <a:pt x="0" y="0"/>
                  </a:moveTo>
                  <a:lnTo>
                    <a:pt x="2215465" y="0"/>
                  </a:lnTo>
                  <a:lnTo>
                    <a:pt x="2215465" y="2602544"/>
                  </a:lnTo>
                  <a:lnTo>
                    <a:pt x="0" y="2602544"/>
                  </a:lnTo>
                  <a:close/>
                </a:path>
              </a:pathLst>
            </a:custGeom>
            <a:solidFill>
              <a:srgbClr val="DFDFE1">
                <a:alpha val="46666"/>
              </a:srgbClr>
            </a:solidFill>
            <a:ln>
              <a:noFill/>
            </a:ln>
          </p:spPr>
        </p:sp>
        <p:sp>
          <p:nvSpPr>
            <p:cNvPr id="619" name="Google Shape;619;p39"/>
            <p:cNvSpPr txBox="1"/>
            <p:nvPr/>
          </p:nvSpPr>
          <p:spPr>
            <a:xfrm>
              <a:off x="0" y="-38100"/>
              <a:ext cx="2215465"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0" name="Google Shape;620;p39"/>
          <p:cNvSpPr/>
          <p:nvPr/>
        </p:nvSpPr>
        <p:spPr>
          <a:xfrm>
            <a:off x="1492252" y="2144623"/>
            <a:ext cx="6020331" cy="7601142"/>
          </a:xfrm>
          <a:custGeom>
            <a:rect b="b" l="l" r="r" t="t"/>
            <a:pathLst>
              <a:path extrusionOk="0" h="7601142" w="6020331">
                <a:moveTo>
                  <a:pt x="0" y="0"/>
                </a:moveTo>
                <a:lnTo>
                  <a:pt x="6020332" y="0"/>
                </a:lnTo>
                <a:lnTo>
                  <a:pt x="6020332" y="7601141"/>
                </a:lnTo>
                <a:lnTo>
                  <a:pt x="0" y="7601141"/>
                </a:lnTo>
                <a:lnTo>
                  <a:pt x="0" y="0"/>
                </a:lnTo>
                <a:close/>
              </a:path>
            </a:pathLst>
          </a:custGeom>
          <a:blipFill rotWithShape="1">
            <a:blip r:embed="rId3">
              <a:alphaModFix amt="25000"/>
            </a:blip>
            <a:stretch>
              <a:fillRect b="0" l="0" r="0" t="0"/>
            </a:stretch>
          </a:blipFill>
          <a:ln>
            <a:noFill/>
          </a:ln>
        </p:spPr>
      </p:sp>
      <p:grpSp>
        <p:nvGrpSpPr>
          <p:cNvPr id="621" name="Google Shape;621;p39"/>
          <p:cNvGrpSpPr/>
          <p:nvPr/>
        </p:nvGrpSpPr>
        <p:grpSpPr>
          <a:xfrm>
            <a:off x="10496438" y="1863292"/>
            <a:ext cx="6762862" cy="8047690"/>
            <a:chOff x="0" y="-38100"/>
            <a:chExt cx="2219061" cy="2640644"/>
          </a:xfrm>
        </p:grpSpPr>
        <p:sp>
          <p:nvSpPr>
            <p:cNvPr id="622" name="Google Shape;622;p39"/>
            <p:cNvSpPr/>
            <p:nvPr/>
          </p:nvSpPr>
          <p:spPr>
            <a:xfrm>
              <a:off x="0" y="0"/>
              <a:ext cx="2219061" cy="2602544"/>
            </a:xfrm>
            <a:custGeom>
              <a:rect b="b" l="l" r="r" t="t"/>
              <a:pathLst>
                <a:path extrusionOk="0" h="2602544" w="2219061">
                  <a:moveTo>
                    <a:pt x="0" y="0"/>
                  </a:moveTo>
                  <a:lnTo>
                    <a:pt x="2219061" y="0"/>
                  </a:lnTo>
                  <a:lnTo>
                    <a:pt x="2219061" y="2602544"/>
                  </a:lnTo>
                  <a:lnTo>
                    <a:pt x="0" y="2602544"/>
                  </a:lnTo>
                  <a:close/>
                </a:path>
              </a:pathLst>
            </a:custGeom>
            <a:solidFill>
              <a:srgbClr val="DFDFE1">
                <a:alpha val="46666"/>
              </a:srgbClr>
            </a:solidFill>
            <a:ln>
              <a:noFill/>
            </a:ln>
          </p:spPr>
        </p:sp>
        <p:sp>
          <p:nvSpPr>
            <p:cNvPr id="623" name="Google Shape;623;p39"/>
            <p:cNvSpPr txBox="1"/>
            <p:nvPr/>
          </p:nvSpPr>
          <p:spPr>
            <a:xfrm>
              <a:off x="0" y="-38100"/>
              <a:ext cx="2219061"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4" name="Google Shape;624;p39"/>
          <p:cNvSpPr/>
          <p:nvPr/>
        </p:nvSpPr>
        <p:spPr>
          <a:xfrm>
            <a:off x="10921521" y="2133923"/>
            <a:ext cx="5901737" cy="7601142"/>
          </a:xfrm>
          <a:custGeom>
            <a:rect b="b" l="l" r="r" t="t"/>
            <a:pathLst>
              <a:path extrusionOk="0" h="7601142" w="5901737">
                <a:moveTo>
                  <a:pt x="0" y="0"/>
                </a:moveTo>
                <a:lnTo>
                  <a:pt x="5901737" y="0"/>
                </a:lnTo>
                <a:lnTo>
                  <a:pt x="5901737" y="7601142"/>
                </a:lnTo>
                <a:lnTo>
                  <a:pt x="0" y="7601142"/>
                </a:lnTo>
                <a:lnTo>
                  <a:pt x="0" y="0"/>
                </a:lnTo>
                <a:close/>
              </a:path>
            </a:pathLst>
          </a:custGeom>
          <a:blipFill rotWithShape="1">
            <a:blip r:embed="rId4">
              <a:alphaModFix amt="25000"/>
            </a:blip>
            <a:stretch>
              <a:fillRect b="0" l="0" r="0" t="0"/>
            </a:stretch>
          </a:blipFill>
          <a:ln>
            <a:noFill/>
          </a:ln>
        </p:spPr>
      </p:sp>
      <p:sp>
        <p:nvSpPr>
          <p:cNvPr id="625" name="Google Shape;625;p39"/>
          <p:cNvSpPr txBox="1"/>
          <p:nvPr/>
        </p:nvSpPr>
        <p:spPr>
          <a:xfrm>
            <a:off x="1763538" y="7634411"/>
            <a:ext cx="5477760" cy="162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already on bail = criminal?</a:t>
            </a:r>
            <a:endParaRPr/>
          </a:p>
        </p:txBody>
      </p:sp>
      <p:sp>
        <p:nvSpPr>
          <p:cNvPr id="626" name="Google Shape;626;p39"/>
          <p:cNvSpPr txBox="1"/>
          <p:nvPr/>
        </p:nvSpPr>
        <p:spPr>
          <a:xfrm>
            <a:off x="1763538" y="3470075"/>
            <a:ext cx="5477760" cy="795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problem = ???</a:t>
            </a:r>
            <a:endParaRPr/>
          </a:p>
        </p:txBody>
      </p:sp>
      <p:sp>
        <p:nvSpPr>
          <p:cNvPr id="627" name="Google Shape;627;p39"/>
          <p:cNvSpPr txBox="1"/>
          <p:nvPr/>
        </p:nvSpPr>
        <p:spPr>
          <a:xfrm>
            <a:off x="11133509" y="3055717"/>
            <a:ext cx="5477760" cy="162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problem = private jets, frequent fliers</a:t>
            </a:r>
            <a:endParaRPr/>
          </a:p>
        </p:txBody>
      </p:sp>
      <p:sp>
        <p:nvSpPr>
          <p:cNvPr id="628" name="Google Shape;628;p39"/>
          <p:cNvSpPr txBox="1"/>
          <p:nvPr/>
        </p:nvSpPr>
        <p:spPr>
          <a:xfrm>
            <a:off x="1915938" y="5160718"/>
            <a:ext cx="5477760" cy="162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solution = soup, protest</a:t>
            </a:r>
            <a:endParaRPr/>
          </a:p>
        </p:txBody>
      </p:sp>
      <p:sp>
        <p:nvSpPr>
          <p:cNvPr id="629" name="Google Shape;629;p39"/>
          <p:cNvSpPr txBox="1"/>
          <p:nvPr/>
        </p:nvSpPr>
        <p:spPr>
          <a:xfrm>
            <a:off x="11138989" y="5160718"/>
            <a:ext cx="5477760" cy="162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solution = ban jets, tax fliers</a:t>
            </a:r>
            <a:endParaRPr/>
          </a:p>
        </p:txBody>
      </p:sp>
      <p:sp>
        <p:nvSpPr>
          <p:cNvPr id="630" name="Google Shape;630;p39"/>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p:nvPr/>
        </p:nvSpPr>
        <p:spPr>
          <a:xfrm>
            <a:off x="1028700" y="5143500"/>
            <a:ext cx="2926652" cy="4114800"/>
          </a:xfrm>
          <a:custGeom>
            <a:rect b="b" l="l" r="r" t="t"/>
            <a:pathLst>
              <a:path extrusionOk="0" h="4114800" w="2926652">
                <a:moveTo>
                  <a:pt x="0" y="0"/>
                </a:moveTo>
                <a:lnTo>
                  <a:pt x="2926652" y="0"/>
                </a:lnTo>
                <a:lnTo>
                  <a:pt x="2926652" y="4114800"/>
                </a:lnTo>
                <a:lnTo>
                  <a:pt x="0" y="4114800"/>
                </a:lnTo>
                <a:lnTo>
                  <a:pt x="0" y="0"/>
                </a:lnTo>
                <a:close/>
              </a:path>
            </a:pathLst>
          </a:custGeom>
          <a:blipFill rotWithShape="1">
            <a:blip r:embed="rId3">
              <a:alphaModFix/>
            </a:blip>
            <a:stretch>
              <a:fillRect b="0" l="0" r="0" t="0"/>
            </a:stretch>
          </a:blipFill>
          <a:ln>
            <a:noFill/>
          </a:ln>
        </p:spPr>
      </p:sp>
      <p:sp>
        <p:nvSpPr>
          <p:cNvPr id="121" name="Google Shape;121;p4"/>
          <p:cNvSpPr/>
          <p:nvPr/>
        </p:nvSpPr>
        <p:spPr>
          <a:xfrm>
            <a:off x="14332648" y="5143500"/>
            <a:ext cx="2926651" cy="4114800"/>
          </a:xfrm>
          <a:custGeom>
            <a:rect b="b" l="l" r="r" t="t"/>
            <a:pathLst>
              <a:path extrusionOk="0" h="4114800" w="2926651">
                <a:moveTo>
                  <a:pt x="0" y="0"/>
                </a:moveTo>
                <a:lnTo>
                  <a:pt x="2926652" y="0"/>
                </a:lnTo>
                <a:lnTo>
                  <a:pt x="2926652" y="4114800"/>
                </a:lnTo>
                <a:lnTo>
                  <a:pt x="0" y="4114800"/>
                </a:lnTo>
                <a:lnTo>
                  <a:pt x="0" y="0"/>
                </a:lnTo>
                <a:close/>
              </a:path>
            </a:pathLst>
          </a:custGeom>
          <a:blipFill rotWithShape="1">
            <a:blip r:embed="rId4">
              <a:alphaModFix/>
            </a:blip>
            <a:stretch>
              <a:fillRect b="0" l="0" r="0" t="0"/>
            </a:stretch>
          </a:blipFill>
          <a:ln>
            <a:noFill/>
          </a:ln>
        </p:spPr>
      </p:sp>
      <p:sp>
        <p:nvSpPr>
          <p:cNvPr id="122" name="Google Shape;122;p4"/>
          <p:cNvSpPr/>
          <p:nvPr/>
        </p:nvSpPr>
        <p:spPr>
          <a:xfrm rot="2515562">
            <a:off x="5385874" y="-2017129"/>
            <a:ext cx="7907319" cy="7541605"/>
          </a:xfrm>
          <a:custGeom>
            <a:rect b="b" l="l" r="r" t="t"/>
            <a:pathLst>
              <a:path extrusionOk="0" h="7541605" w="7907319">
                <a:moveTo>
                  <a:pt x="0" y="0"/>
                </a:moveTo>
                <a:lnTo>
                  <a:pt x="7907318" y="0"/>
                </a:lnTo>
                <a:lnTo>
                  <a:pt x="7907318" y="7541605"/>
                </a:lnTo>
                <a:lnTo>
                  <a:pt x="0" y="7541605"/>
                </a:lnTo>
                <a:lnTo>
                  <a:pt x="0" y="0"/>
                </a:lnTo>
                <a:close/>
              </a:path>
            </a:pathLst>
          </a:custGeom>
          <a:blipFill rotWithShape="1">
            <a:blip r:embed="rId5">
              <a:alphaModFix amt="60000"/>
            </a:blip>
            <a:stretch>
              <a:fillRect b="0" l="0" r="0" t="0"/>
            </a:stretch>
          </a:blipFill>
          <a:ln>
            <a:noFill/>
          </a:ln>
        </p:spPr>
      </p:sp>
      <p:sp>
        <p:nvSpPr>
          <p:cNvPr id="123" name="Google Shape;123;p4"/>
          <p:cNvSpPr/>
          <p:nvPr/>
        </p:nvSpPr>
        <p:spPr>
          <a:xfrm>
            <a:off x="4414477" y="2560470"/>
            <a:ext cx="9459046" cy="5734547"/>
          </a:xfrm>
          <a:custGeom>
            <a:rect b="b" l="l" r="r" t="t"/>
            <a:pathLst>
              <a:path extrusionOk="0" h="5734547" w="9459046">
                <a:moveTo>
                  <a:pt x="0" y="0"/>
                </a:moveTo>
                <a:lnTo>
                  <a:pt x="9459046" y="0"/>
                </a:lnTo>
                <a:lnTo>
                  <a:pt x="9459046" y="5734547"/>
                </a:lnTo>
                <a:lnTo>
                  <a:pt x="0" y="5734547"/>
                </a:lnTo>
                <a:lnTo>
                  <a:pt x="0" y="0"/>
                </a:lnTo>
                <a:close/>
              </a:path>
            </a:pathLst>
          </a:custGeom>
          <a:blipFill rotWithShape="1">
            <a:blip r:embed="rId6">
              <a:alphaModFix/>
            </a:blip>
            <a:stretch>
              <a:fillRect b="0" l="0" r="0" t="0"/>
            </a:stretch>
          </a:blipFill>
          <a:ln>
            <a:noFill/>
          </a:ln>
        </p:spPr>
      </p:sp>
      <p:sp>
        <p:nvSpPr>
          <p:cNvPr id="124" name="Google Shape;124;p4"/>
          <p:cNvSpPr txBox="1"/>
          <p:nvPr/>
        </p:nvSpPr>
        <p:spPr>
          <a:xfrm>
            <a:off x="3487373" y="159752"/>
            <a:ext cx="11313254"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Vote with your feet!</a:t>
            </a:r>
            <a:endParaRPr/>
          </a:p>
        </p:txBody>
      </p:sp>
      <p:sp>
        <p:nvSpPr>
          <p:cNvPr id="125" name="Google Shape;125;p4"/>
          <p:cNvSpPr txBox="1"/>
          <p:nvPr/>
        </p:nvSpPr>
        <p:spPr>
          <a:xfrm>
            <a:off x="5741389" y="4494879"/>
            <a:ext cx="7196287" cy="20401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880" u="none" cap="none" strike="noStrike">
                <a:solidFill>
                  <a:srgbClr val="000000"/>
                </a:solidFill>
                <a:latin typeface="Arial"/>
                <a:ea typeface="Arial"/>
                <a:cs typeface="Arial"/>
                <a:sym typeface="Arial"/>
              </a:rPr>
              <a:t>Climate change is an important issue</a:t>
            </a:r>
            <a:endParaRPr/>
          </a:p>
        </p:txBody>
      </p:sp>
      <p:sp>
        <p:nvSpPr>
          <p:cNvPr id="126" name="Google Shape;126;p4"/>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0"/>
          <p:cNvSpPr txBox="1"/>
          <p:nvPr/>
        </p:nvSpPr>
        <p:spPr>
          <a:xfrm>
            <a:off x="7239372" y="159703"/>
            <a:ext cx="3809256"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Values</a:t>
            </a:r>
            <a:endParaRPr/>
          </a:p>
        </p:txBody>
      </p:sp>
      <p:grpSp>
        <p:nvGrpSpPr>
          <p:cNvPr id="636" name="Google Shape;636;p40"/>
          <p:cNvGrpSpPr/>
          <p:nvPr/>
        </p:nvGrpSpPr>
        <p:grpSpPr>
          <a:xfrm>
            <a:off x="1028700" y="1873991"/>
            <a:ext cx="6751903" cy="8047690"/>
            <a:chOff x="0" y="-38100"/>
            <a:chExt cx="2215465" cy="2640644"/>
          </a:xfrm>
        </p:grpSpPr>
        <p:sp>
          <p:nvSpPr>
            <p:cNvPr id="637" name="Google Shape;637;p40"/>
            <p:cNvSpPr/>
            <p:nvPr/>
          </p:nvSpPr>
          <p:spPr>
            <a:xfrm>
              <a:off x="0" y="0"/>
              <a:ext cx="2215465" cy="2602544"/>
            </a:xfrm>
            <a:custGeom>
              <a:rect b="b" l="l" r="r" t="t"/>
              <a:pathLst>
                <a:path extrusionOk="0" h="2602544" w="2215465">
                  <a:moveTo>
                    <a:pt x="0" y="0"/>
                  </a:moveTo>
                  <a:lnTo>
                    <a:pt x="2215465" y="0"/>
                  </a:lnTo>
                  <a:lnTo>
                    <a:pt x="2215465" y="2602544"/>
                  </a:lnTo>
                  <a:lnTo>
                    <a:pt x="0" y="2602544"/>
                  </a:lnTo>
                  <a:close/>
                </a:path>
              </a:pathLst>
            </a:custGeom>
            <a:solidFill>
              <a:srgbClr val="DFDFE1">
                <a:alpha val="46666"/>
              </a:srgbClr>
            </a:solidFill>
            <a:ln>
              <a:noFill/>
            </a:ln>
          </p:spPr>
        </p:sp>
        <p:sp>
          <p:nvSpPr>
            <p:cNvPr id="638" name="Google Shape;638;p40"/>
            <p:cNvSpPr txBox="1"/>
            <p:nvPr/>
          </p:nvSpPr>
          <p:spPr>
            <a:xfrm>
              <a:off x="0" y="-38100"/>
              <a:ext cx="2215465"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9" name="Google Shape;639;p40"/>
          <p:cNvSpPr/>
          <p:nvPr/>
        </p:nvSpPr>
        <p:spPr>
          <a:xfrm>
            <a:off x="1492252" y="2144623"/>
            <a:ext cx="6020331" cy="7601142"/>
          </a:xfrm>
          <a:custGeom>
            <a:rect b="b" l="l" r="r" t="t"/>
            <a:pathLst>
              <a:path extrusionOk="0" h="7601142" w="6020331">
                <a:moveTo>
                  <a:pt x="0" y="0"/>
                </a:moveTo>
                <a:lnTo>
                  <a:pt x="6020332" y="0"/>
                </a:lnTo>
                <a:lnTo>
                  <a:pt x="6020332" y="7601141"/>
                </a:lnTo>
                <a:lnTo>
                  <a:pt x="0" y="7601141"/>
                </a:lnTo>
                <a:lnTo>
                  <a:pt x="0" y="0"/>
                </a:lnTo>
                <a:close/>
              </a:path>
            </a:pathLst>
          </a:custGeom>
          <a:blipFill rotWithShape="1">
            <a:blip r:embed="rId3">
              <a:alphaModFix amt="25000"/>
            </a:blip>
            <a:stretch>
              <a:fillRect b="0" l="0" r="0" t="0"/>
            </a:stretch>
          </a:blipFill>
          <a:ln>
            <a:noFill/>
          </a:ln>
        </p:spPr>
      </p:sp>
      <p:grpSp>
        <p:nvGrpSpPr>
          <p:cNvPr id="640" name="Google Shape;640;p40"/>
          <p:cNvGrpSpPr/>
          <p:nvPr/>
        </p:nvGrpSpPr>
        <p:grpSpPr>
          <a:xfrm>
            <a:off x="10496438" y="1863292"/>
            <a:ext cx="6762862" cy="8047690"/>
            <a:chOff x="0" y="-38100"/>
            <a:chExt cx="2219061" cy="2640644"/>
          </a:xfrm>
        </p:grpSpPr>
        <p:sp>
          <p:nvSpPr>
            <p:cNvPr id="641" name="Google Shape;641;p40"/>
            <p:cNvSpPr/>
            <p:nvPr/>
          </p:nvSpPr>
          <p:spPr>
            <a:xfrm>
              <a:off x="0" y="0"/>
              <a:ext cx="2219061" cy="2602544"/>
            </a:xfrm>
            <a:custGeom>
              <a:rect b="b" l="l" r="r" t="t"/>
              <a:pathLst>
                <a:path extrusionOk="0" h="2602544" w="2219061">
                  <a:moveTo>
                    <a:pt x="0" y="0"/>
                  </a:moveTo>
                  <a:lnTo>
                    <a:pt x="2219061" y="0"/>
                  </a:lnTo>
                  <a:lnTo>
                    <a:pt x="2219061" y="2602544"/>
                  </a:lnTo>
                  <a:lnTo>
                    <a:pt x="0" y="2602544"/>
                  </a:lnTo>
                  <a:close/>
                </a:path>
              </a:pathLst>
            </a:custGeom>
            <a:solidFill>
              <a:srgbClr val="DFDFE1">
                <a:alpha val="46666"/>
              </a:srgbClr>
            </a:solidFill>
            <a:ln>
              <a:noFill/>
            </a:ln>
          </p:spPr>
        </p:sp>
        <p:sp>
          <p:nvSpPr>
            <p:cNvPr id="642" name="Google Shape;642;p40"/>
            <p:cNvSpPr txBox="1"/>
            <p:nvPr/>
          </p:nvSpPr>
          <p:spPr>
            <a:xfrm>
              <a:off x="0" y="-38100"/>
              <a:ext cx="2219061" cy="264064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3" name="Google Shape;643;p40"/>
          <p:cNvSpPr/>
          <p:nvPr/>
        </p:nvSpPr>
        <p:spPr>
          <a:xfrm>
            <a:off x="10921521" y="2133923"/>
            <a:ext cx="5901737" cy="7601142"/>
          </a:xfrm>
          <a:custGeom>
            <a:rect b="b" l="l" r="r" t="t"/>
            <a:pathLst>
              <a:path extrusionOk="0" h="7601142" w="5901737">
                <a:moveTo>
                  <a:pt x="0" y="0"/>
                </a:moveTo>
                <a:lnTo>
                  <a:pt x="5901737" y="0"/>
                </a:lnTo>
                <a:lnTo>
                  <a:pt x="5901737" y="7601142"/>
                </a:lnTo>
                <a:lnTo>
                  <a:pt x="0" y="7601142"/>
                </a:lnTo>
                <a:lnTo>
                  <a:pt x="0" y="0"/>
                </a:lnTo>
                <a:close/>
              </a:path>
            </a:pathLst>
          </a:custGeom>
          <a:blipFill rotWithShape="1">
            <a:blip r:embed="rId4">
              <a:alphaModFix amt="25000"/>
            </a:blip>
            <a:stretch>
              <a:fillRect b="0" l="0" r="0" t="0"/>
            </a:stretch>
          </a:blipFill>
          <a:ln>
            <a:noFill/>
          </a:ln>
        </p:spPr>
      </p:sp>
      <p:sp>
        <p:nvSpPr>
          <p:cNvPr id="644" name="Google Shape;644;p40"/>
          <p:cNvSpPr txBox="1"/>
          <p:nvPr/>
        </p:nvSpPr>
        <p:spPr>
          <a:xfrm>
            <a:off x="1763538" y="2691444"/>
            <a:ext cx="5477760" cy="24520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Protesting in this way (or for this cause) is idiotic</a:t>
            </a:r>
            <a:endParaRPr/>
          </a:p>
        </p:txBody>
      </p:sp>
      <p:sp>
        <p:nvSpPr>
          <p:cNvPr id="645" name="Google Shape;645;p40"/>
          <p:cNvSpPr txBox="1"/>
          <p:nvPr/>
        </p:nvSpPr>
        <p:spPr>
          <a:xfrm>
            <a:off x="11138989" y="3105710"/>
            <a:ext cx="5477760" cy="16235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Protesting is a way to speak to power</a:t>
            </a:r>
            <a:endParaRPr/>
          </a:p>
        </p:txBody>
      </p:sp>
      <p:sp>
        <p:nvSpPr>
          <p:cNvPr id="646" name="Google Shape;646;p40"/>
          <p:cNvSpPr txBox="1"/>
          <p:nvPr/>
        </p:nvSpPr>
        <p:spPr>
          <a:xfrm>
            <a:off x="11133509" y="6297847"/>
            <a:ext cx="5477760" cy="24520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The climate crisis is worth taking action on</a:t>
            </a:r>
            <a:endParaRPr/>
          </a:p>
        </p:txBody>
      </p:sp>
      <p:sp>
        <p:nvSpPr>
          <p:cNvPr id="647" name="Google Shape;647;p40"/>
          <p:cNvSpPr txBox="1"/>
          <p:nvPr/>
        </p:nvSpPr>
        <p:spPr>
          <a:xfrm>
            <a:off x="1763538" y="6297847"/>
            <a:ext cx="5477760" cy="24520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95" u="none" cap="none" strike="noStrike">
                <a:solidFill>
                  <a:srgbClr val="000000"/>
                </a:solidFill>
                <a:latin typeface="Arial"/>
                <a:ea typeface="Arial"/>
                <a:cs typeface="Arial"/>
                <a:sym typeface="Arial"/>
              </a:rPr>
              <a:t>These kind of actions aren’t justified</a:t>
            </a:r>
            <a:endParaRPr/>
          </a:p>
        </p:txBody>
      </p:sp>
      <p:sp>
        <p:nvSpPr>
          <p:cNvPr id="648" name="Google Shape;648;p40"/>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1"/>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
        <p:nvSpPr>
          <p:cNvPr id="654" name="Google Shape;654;p41"/>
          <p:cNvSpPr/>
          <p:nvPr/>
        </p:nvSpPr>
        <p:spPr>
          <a:xfrm>
            <a:off x="11112721" y="1726247"/>
            <a:ext cx="4418326" cy="8386194"/>
          </a:xfrm>
          <a:custGeom>
            <a:rect b="b" l="l" r="r" t="t"/>
            <a:pathLst>
              <a:path extrusionOk="0" h="8386194" w="4418326">
                <a:moveTo>
                  <a:pt x="0" y="0"/>
                </a:moveTo>
                <a:lnTo>
                  <a:pt x="4418326" y="0"/>
                </a:lnTo>
                <a:lnTo>
                  <a:pt x="4418326" y="8386194"/>
                </a:lnTo>
                <a:lnTo>
                  <a:pt x="0" y="8386194"/>
                </a:lnTo>
                <a:lnTo>
                  <a:pt x="0" y="0"/>
                </a:lnTo>
                <a:close/>
              </a:path>
            </a:pathLst>
          </a:custGeom>
          <a:blipFill rotWithShape="1">
            <a:blip r:embed="rId4">
              <a:alphaModFix/>
            </a:blip>
            <a:stretch>
              <a:fillRect b="0" l="0" r="0" t="0"/>
            </a:stretch>
          </a:blipFill>
          <a:ln>
            <a:noFill/>
          </a:ln>
        </p:spPr>
      </p:sp>
      <p:sp>
        <p:nvSpPr>
          <p:cNvPr id="655" name="Google Shape;655;p41"/>
          <p:cNvSpPr/>
          <p:nvPr/>
        </p:nvSpPr>
        <p:spPr>
          <a:xfrm>
            <a:off x="1382181" y="2176873"/>
            <a:ext cx="8597065" cy="7484943"/>
          </a:xfrm>
          <a:custGeom>
            <a:rect b="b" l="l" r="r" t="t"/>
            <a:pathLst>
              <a:path extrusionOk="0" h="7484943" w="8597065">
                <a:moveTo>
                  <a:pt x="0" y="0"/>
                </a:moveTo>
                <a:lnTo>
                  <a:pt x="8597065" y="0"/>
                </a:lnTo>
                <a:lnTo>
                  <a:pt x="8597065" y="7484943"/>
                </a:lnTo>
                <a:lnTo>
                  <a:pt x="0" y="7484943"/>
                </a:lnTo>
                <a:lnTo>
                  <a:pt x="0" y="0"/>
                </a:lnTo>
                <a:close/>
              </a:path>
            </a:pathLst>
          </a:custGeom>
          <a:blipFill rotWithShape="1">
            <a:blip r:embed="rId5">
              <a:alphaModFix/>
            </a:blip>
            <a:stretch>
              <a:fillRect b="0" l="0" r="0" t="-16287"/>
            </a:stretch>
          </a:blipFill>
          <a:ln>
            <a:noFill/>
          </a:ln>
        </p:spPr>
      </p:sp>
      <p:sp>
        <p:nvSpPr>
          <p:cNvPr id="656" name="Google Shape;656;p41"/>
          <p:cNvSpPr txBox="1"/>
          <p:nvPr/>
        </p:nvSpPr>
        <p:spPr>
          <a:xfrm>
            <a:off x="7080529" y="159703"/>
            <a:ext cx="5790605"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Your turn!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42"/>
          <p:cNvSpPr txBox="1"/>
          <p:nvPr/>
        </p:nvSpPr>
        <p:spPr>
          <a:xfrm>
            <a:off x="4974654" y="159703"/>
            <a:ext cx="8338691" cy="15665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Follow-on task</a:t>
            </a:r>
            <a:endParaRPr/>
          </a:p>
        </p:txBody>
      </p:sp>
      <p:sp>
        <p:nvSpPr>
          <p:cNvPr id="662" name="Google Shape;662;p42"/>
          <p:cNvSpPr txBox="1"/>
          <p:nvPr/>
        </p:nvSpPr>
        <p:spPr>
          <a:xfrm>
            <a:off x="1028700" y="3163499"/>
            <a:ext cx="16230600" cy="550343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224" u="none" cap="none" strike="noStrike">
                <a:solidFill>
                  <a:srgbClr val="000000"/>
                </a:solidFill>
                <a:latin typeface="Arial"/>
                <a:ea typeface="Arial"/>
                <a:cs typeface="Arial"/>
                <a:sym typeface="Arial"/>
              </a:rPr>
              <a:t>Find &amp; analyse a recent story about climate activism in the media.</a:t>
            </a:r>
            <a:endParaRPr/>
          </a:p>
          <a:p>
            <a:pPr indent="0" lvl="0" marL="0" marR="0" rtl="0" algn="ctr">
              <a:lnSpc>
                <a:spcPct val="140007"/>
              </a:lnSpc>
              <a:spcBef>
                <a:spcPts val="0"/>
              </a:spcBef>
              <a:spcAft>
                <a:spcPts val="0"/>
              </a:spcAft>
              <a:buNone/>
            </a:pPr>
            <a:r>
              <a:t/>
            </a:r>
            <a:endParaRPr b="0" i="0" sz="5224" u="none" cap="none" strike="noStrike">
              <a:solidFill>
                <a:srgbClr val="000000"/>
              </a:solidFill>
              <a:latin typeface="Arial"/>
              <a:ea typeface="Arial"/>
              <a:cs typeface="Arial"/>
              <a:sym typeface="Arial"/>
            </a:endParaRPr>
          </a:p>
          <a:p>
            <a:pPr indent="0" lvl="0" marL="0" marR="0" rtl="0" algn="ctr">
              <a:lnSpc>
                <a:spcPct val="140007"/>
              </a:lnSpc>
              <a:spcBef>
                <a:spcPts val="0"/>
              </a:spcBef>
              <a:spcAft>
                <a:spcPts val="0"/>
              </a:spcAft>
              <a:buNone/>
            </a:pPr>
            <a:r>
              <a:rPr b="0" i="0" lang="en-US" sz="5224" u="none" cap="none" strike="noStrike">
                <a:solidFill>
                  <a:srgbClr val="000000"/>
                </a:solidFill>
                <a:latin typeface="Arial"/>
                <a:ea typeface="Arial"/>
                <a:cs typeface="Arial"/>
                <a:sym typeface="Arial"/>
              </a:rPr>
              <a:t>Share on social media and tag it!</a:t>
            </a:r>
            <a:endParaRPr/>
          </a:p>
          <a:p>
            <a:pPr indent="0" lvl="0" marL="0" marR="0" rtl="0" algn="ctr">
              <a:lnSpc>
                <a:spcPct val="140007"/>
              </a:lnSpc>
              <a:spcBef>
                <a:spcPts val="0"/>
              </a:spcBef>
              <a:spcAft>
                <a:spcPts val="0"/>
              </a:spcAft>
              <a:buNone/>
            </a:pPr>
            <a:r>
              <a:rPr b="0" i="0" lang="en-US" sz="5224" u="none" cap="none" strike="noStrike">
                <a:solidFill>
                  <a:srgbClr val="000000"/>
                </a:solidFill>
                <a:latin typeface="Arial"/>
                <a:ea typeface="Arial"/>
                <a:cs typeface="Arial"/>
                <a:sym typeface="Arial"/>
              </a:rPr>
              <a:t>@IrishSchSusty @GAPIreland</a:t>
            </a:r>
            <a:endParaRPr/>
          </a:p>
          <a:p>
            <a:pPr indent="0" lvl="0" marL="0" marR="0" rtl="0" algn="ctr">
              <a:lnSpc>
                <a:spcPct val="140007"/>
              </a:lnSpc>
              <a:spcBef>
                <a:spcPts val="0"/>
              </a:spcBef>
              <a:spcAft>
                <a:spcPts val="0"/>
              </a:spcAft>
              <a:buNone/>
            </a:pPr>
            <a:r>
              <a:rPr b="0" i="0" lang="en-US" sz="5224" u="none" cap="none" strike="noStrike">
                <a:solidFill>
                  <a:srgbClr val="000000"/>
                </a:solidFill>
                <a:latin typeface="Arial"/>
                <a:ea typeface="Arial"/>
                <a:cs typeface="Arial"/>
                <a:sym typeface="Arial"/>
              </a:rPr>
              <a:t>#climateandnaturesummit</a:t>
            </a:r>
            <a:endParaRPr/>
          </a:p>
        </p:txBody>
      </p:sp>
      <p:sp>
        <p:nvSpPr>
          <p:cNvPr id="663" name="Google Shape;663;p42"/>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43"/>
          <p:cNvSpPr/>
          <p:nvPr/>
        </p:nvSpPr>
        <p:spPr>
          <a:xfrm>
            <a:off x="16667938" y="8762689"/>
            <a:ext cx="1182725" cy="1182725"/>
          </a:xfrm>
          <a:custGeom>
            <a:rect b="b" l="l" r="r" t="t"/>
            <a:pathLst>
              <a:path extrusionOk="0" h="1182725" w="1182725">
                <a:moveTo>
                  <a:pt x="0" y="0"/>
                </a:moveTo>
                <a:lnTo>
                  <a:pt x="1182724" y="0"/>
                </a:lnTo>
                <a:lnTo>
                  <a:pt x="1182724" y="1182725"/>
                </a:lnTo>
                <a:lnTo>
                  <a:pt x="0" y="1182725"/>
                </a:lnTo>
                <a:lnTo>
                  <a:pt x="0" y="0"/>
                </a:lnTo>
                <a:close/>
              </a:path>
            </a:pathLst>
          </a:custGeom>
          <a:blipFill rotWithShape="1">
            <a:blip r:embed="rId3">
              <a:alphaModFix/>
            </a:blip>
            <a:stretch>
              <a:fillRect b="0" l="0" r="0" t="0"/>
            </a:stretch>
          </a:blipFill>
          <a:ln>
            <a:noFill/>
          </a:ln>
        </p:spPr>
      </p:sp>
      <p:sp>
        <p:nvSpPr>
          <p:cNvPr id="669" name="Google Shape;669;p43"/>
          <p:cNvSpPr/>
          <p:nvPr/>
        </p:nvSpPr>
        <p:spPr>
          <a:xfrm>
            <a:off x="1066426" y="2218253"/>
            <a:ext cx="1785982" cy="2009544"/>
          </a:xfrm>
          <a:custGeom>
            <a:rect b="b" l="l" r="r" t="t"/>
            <a:pathLst>
              <a:path extrusionOk="0" h="2009544" w="1785982">
                <a:moveTo>
                  <a:pt x="0" y="0"/>
                </a:moveTo>
                <a:lnTo>
                  <a:pt x="1785983" y="0"/>
                </a:lnTo>
                <a:lnTo>
                  <a:pt x="1785983" y="2009544"/>
                </a:lnTo>
                <a:lnTo>
                  <a:pt x="0" y="2009544"/>
                </a:lnTo>
                <a:lnTo>
                  <a:pt x="0" y="0"/>
                </a:lnTo>
                <a:close/>
              </a:path>
            </a:pathLst>
          </a:custGeom>
          <a:blipFill rotWithShape="1">
            <a:blip r:embed="rId4">
              <a:alphaModFix/>
            </a:blip>
            <a:stretch>
              <a:fillRect b="0" l="0" r="0" t="0"/>
            </a:stretch>
          </a:blipFill>
          <a:ln>
            <a:noFill/>
          </a:ln>
        </p:spPr>
      </p:sp>
      <p:sp>
        <p:nvSpPr>
          <p:cNvPr id="670" name="Google Shape;670;p43"/>
          <p:cNvSpPr/>
          <p:nvPr/>
        </p:nvSpPr>
        <p:spPr>
          <a:xfrm>
            <a:off x="1089170" y="4964738"/>
            <a:ext cx="1740494" cy="1542513"/>
          </a:xfrm>
          <a:custGeom>
            <a:rect b="b" l="l" r="r" t="t"/>
            <a:pathLst>
              <a:path extrusionOk="0" h="1542513" w="1740494">
                <a:moveTo>
                  <a:pt x="0" y="0"/>
                </a:moveTo>
                <a:lnTo>
                  <a:pt x="1740495" y="0"/>
                </a:lnTo>
                <a:lnTo>
                  <a:pt x="1740495" y="1542513"/>
                </a:lnTo>
                <a:lnTo>
                  <a:pt x="0" y="1542513"/>
                </a:lnTo>
                <a:lnTo>
                  <a:pt x="0" y="0"/>
                </a:lnTo>
                <a:close/>
              </a:path>
            </a:pathLst>
          </a:custGeom>
          <a:blipFill rotWithShape="1">
            <a:blip r:embed="rId5">
              <a:alphaModFix/>
            </a:blip>
            <a:stretch>
              <a:fillRect b="0" l="0" r="0" t="0"/>
            </a:stretch>
          </a:blipFill>
          <a:ln>
            <a:noFill/>
          </a:ln>
        </p:spPr>
      </p:sp>
      <p:sp>
        <p:nvSpPr>
          <p:cNvPr id="671" name="Google Shape;671;p43"/>
          <p:cNvSpPr/>
          <p:nvPr/>
        </p:nvSpPr>
        <p:spPr>
          <a:xfrm>
            <a:off x="1204127" y="7244193"/>
            <a:ext cx="1510580" cy="2014107"/>
          </a:xfrm>
          <a:custGeom>
            <a:rect b="b" l="l" r="r" t="t"/>
            <a:pathLst>
              <a:path extrusionOk="0" h="2014107" w="1510580">
                <a:moveTo>
                  <a:pt x="0" y="0"/>
                </a:moveTo>
                <a:lnTo>
                  <a:pt x="1510581" y="0"/>
                </a:lnTo>
                <a:lnTo>
                  <a:pt x="1510581" y="2014107"/>
                </a:lnTo>
                <a:lnTo>
                  <a:pt x="0" y="2014107"/>
                </a:lnTo>
                <a:lnTo>
                  <a:pt x="0" y="0"/>
                </a:lnTo>
                <a:close/>
              </a:path>
            </a:pathLst>
          </a:custGeom>
          <a:blipFill rotWithShape="1">
            <a:blip r:embed="rId6">
              <a:alphaModFix/>
            </a:blip>
            <a:stretch>
              <a:fillRect b="0" l="0" r="0" t="0"/>
            </a:stretch>
          </a:blipFill>
          <a:ln>
            <a:noFill/>
          </a:ln>
        </p:spPr>
      </p:sp>
      <p:sp>
        <p:nvSpPr>
          <p:cNvPr id="672" name="Google Shape;672;p43"/>
          <p:cNvSpPr txBox="1"/>
          <p:nvPr/>
        </p:nvSpPr>
        <p:spPr>
          <a:xfrm>
            <a:off x="6189596" y="159703"/>
            <a:ext cx="5908807"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Reflection</a:t>
            </a:r>
            <a:endParaRPr/>
          </a:p>
        </p:txBody>
      </p:sp>
      <p:sp>
        <p:nvSpPr>
          <p:cNvPr id="673" name="Google Shape;673;p43"/>
          <p:cNvSpPr txBox="1"/>
          <p:nvPr/>
        </p:nvSpPr>
        <p:spPr>
          <a:xfrm>
            <a:off x="3613614" y="2549464"/>
            <a:ext cx="10506196"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have I learned about climate activism?</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is one interesting idea I’ve heard?</a:t>
            </a:r>
            <a:endParaRPr/>
          </a:p>
        </p:txBody>
      </p:sp>
      <p:sp>
        <p:nvSpPr>
          <p:cNvPr id="674" name="Google Shape;674;p43"/>
          <p:cNvSpPr txBox="1"/>
          <p:nvPr/>
        </p:nvSpPr>
        <p:spPr>
          <a:xfrm>
            <a:off x="3613614" y="5062434"/>
            <a:ext cx="11616522"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Did I have any strong feelings?</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Have my feelings about activism changed? How?</a:t>
            </a:r>
            <a:endParaRPr/>
          </a:p>
        </p:txBody>
      </p:sp>
      <p:sp>
        <p:nvSpPr>
          <p:cNvPr id="675" name="Google Shape;675;p43"/>
          <p:cNvSpPr txBox="1"/>
          <p:nvPr/>
        </p:nvSpPr>
        <p:spPr>
          <a:xfrm>
            <a:off x="3613614" y="7577686"/>
            <a:ext cx="7528364" cy="1280446"/>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What will I do after this session?</a:t>
            </a:r>
            <a:endParaRPr/>
          </a:p>
          <a:p>
            <a:pPr indent="0" lvl="0" marL="0" marR="0" rtl="0" algn="l">
              <a:lnSpc>
                <a:spcPct val="140027"/>
              </a:lnSpc>
              <a:spcBef>
                <a:spcPts val="0"/>
              </a:spcBef>
              <a:spcAft>
                <a:spcPts val="0"/>
              </a:spcAft>
              <a:buNone/>
            </a:pPr>
            <a:r>
              <a:rPr b="0" i="0" lang="en-US" sz="3695" u="none" cap="none" strike="noStrike">
                <a:solidFill>
                  <a:srgbClr val="000000"/>
                </a:solidFill>
                <a:latin typeface="Montserrat"/>
                <a:ea typeface="Montserrat"/>
                <a:cs typeface="Montserrat"/>
                <a:sym typeface="Montserrat"/>
              </a:rPr>
              <a:t>How will I behave differently?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p:nvPr/>
        </p:nvSpPr>
        <p:spPr>
          <a:xfrm>
            <a:off x="1028700" y="5143500"/>
            <a:ext cx="2926652" cy="4114800"/>
          </a:xfrm>
          <a:custGeom>
            <a:rect b="b" l="l" r="r" t="t"/>
            <a:pathLst>
              <a:path extrusionOk="0" h="4114800" w="2926652">
                <a:moveTo>
                  <a:pt x="0" y="0"/>
                </a:moveTo>
                <a:lnTo>
                  <a:pt x="2926652" y="0"/>
                </a:lnTo>
                <a:lnTo>
                  <a:pt x="2926652" y="4114800"/>
                </a:lnTo>
                <a:lnTo>
                  <a:pt x="0" y="4114800"/>
                </a:lnTo>
                <a:lnTo>
                  <a:pt x="0" y="0"/>
                </a:lnTo>
                <a:close/>
              </a:path>
            </a:pathLst>
          </a:custGeom>
          <a:blipFill rotWithShape="1">
            <a:blip r:embed="rId3">
              <a:alphaModFix/>
            </a:blip>
            <a:stretch>
              <a:fillRect b="0" l="0" r="0" t="0"/>
            </a:stretch>
          </a:blipFill>
          <a:ln>
            <a:noFill/>
          </a:ln>
        </p:spPr>
      </p:sp>
      <p:sp>
        <p:nvSpPr>
          <p:cNvPr id="132" name="Google Shape;132;p5"/>
          <p:cNvSpPr/>
          <p:nvPr/>
        </p:nvSpPr>
        <p:spPr>
          <a:xfrm>
            <a:off x="14332648" y="5143500"/>
            <a:ext cx="2926651" cy="4114800"/>
          </a:xfrm>
          <a:custGeom>
            <a:rect b="b" l="l" r="r" t="t"/>
            <a:pathLst>
              <a:path extrusionOk="0" h="4114800" w="2926651">
                <a:moveTo>
                  <a:pt x="0" y="0"/>
                </a:moveTo>
                <a:lnTo>
                  <a:pt x="2926652" y="0"/>
                </a:lnTo>
                <a:lnTo>
                  <a:pt x="2926652" y="4114800"/>
                </a:lnTo>
                <a:lnTo>
                  <a:pt x="0" y="4114800"/>
                </a:lnTo>
                <a:lnTo>
                  <a:pt x="0" y="0"/>
                </a:lnTo>
                <a:close/>
              </a:path>
            </a:pathLst>
          </a:custGeom>
          <a:blipFill rotWithShape="1">
            <a:blip r:embed="rId4">
              <a:alphaModFix/>
            </a:blip>
            <a:stretch>
              <a:fillRect b="0" l="0" r="0" t="0"/>
            </a:stretch>
          </a:blipFill>
          <a:ln>
            <a:noFill/>
          </a:ln>
        </p:spPr>
      </p:sp>
      <p:sp>
        <p:nvSpPr>
          <p:cNvPr id="133" name="Google Shape;133;p5"/>
          <p:cNvSpPr/>
          <p:nvPr/>
        </p:nvSpPr>
        <p:spPr>
          <a:xfrm rot="2515562">
            <a:off x="5385874" y="-2017129"/>
            <a:ext cx="7907319" cy="7541605"/>
          </a:xfrm>
          <a:custGeom>
            <a:rect b="b" l="l" r="r" t="t"/>
            <a:pathLst>
              <a:path extrusionOk="0" h="7541605" w="7907319">
                <a:moveTo>
                  <a:pt x="0" y="0"/>
                </a:moveTo>
                <a:lnTo>
                  <a:pt x="7907318" y="0"/>
                </a:lnTo>
                <a:lnTo>
                  <a:pt x="7907318" y="7541605"/>
                </a:lnTo>
                <a:lnTo>
                  <a:pt x="0" y="7541605"/>
                </a:lnTo>
                <a:lnTo>
                  <a:pt x="0" y="0"/>
                </a:lnTo>
                <a:close/>
              </a:path>
            </a:pathLst>
          </a:custGeom>
          <a:blipFill rotWithShape="1">
            <a:blip r:embed="rId5">
              <a:alphaModFix amt="60000"/>
            </a:blip>
            <a:stretch>
              <a:fillRect b="0" l="0" r="0" t="0"/>
            </a:stretch>
          </a:blipFill>
          <a:ln>
            <a:noFill/>
          </a:ln>
        </p:spPr>
      </p:sp>
      <p:sp>
        <p:nvSpPr>
          <p:cNvPr id="134" name="Google Shape;134;p5"/>
          <p:cNvSpPr/>
          <p:nvPr/>
        </p:nvSpPr>
        <p:spPr>
          <a:xfrm>
            <a:off x="4414477" y="2560470"/>
            <a:ext cx="9459046" cy="5734547"/>
          </a:xfrm>
          <a:custGeom>
            <a:rect b="b" l="l" r="r" t="t"/>
            <a:pathLst>
              <a:path extrusionOk="0" h="5734547" w="9459046">
                <a:moveTo>
                  <a:pt x="0" y="0"/>
                </a:moveTo>
                <a:lnTo>
                  <a:pt x="9459046" y="0"/>
                </a:lnTo>
                <a:lnTo>
                  <a:pt x="9459046" y="5734547"/>
                </a:lnTo>
                <a:lnTo>
                  <a:pt x="0" y="5734547"/>
                </a:lnTo>
                <a:lnTo>
                  <a:pt x="0" y="0"/>
                </a:lnTo>
                <a:close/>
              </a:path>
            </a:pathLst>
          </a:custGeom>
          <a:blipFill rotWithShape="1">
            <a:blip r:embed="rId6">
              <a:alphaModFix/>
            </a:blip>
            <a:stretch>
              <a:fillRect b="0" l="0" r="0" t="0"/>
            </a:stretch>
          </a:blipFill>
          <a:ln>
            <a:noFill/>
          </a:ln>
        </p:spPr>
      </p:sp>
      <p:sp>
        <p:nvSpPr>
          <p:cNvPr id="135" name="Google Shape;135;p5"/>
          <p:cNvSpPr txBox="1"/>
          <p:nvPr/>
        </p:nvSpPr>
        <p:spPr>
          <a:xfrm>
            <a:off x="3487373" y="159752"/>
            <a:ext cx="11313254"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Vote with your feet!</a:t>
            </a:r>
            <a:endParaRPr/>
          </a:p>
        </p:txBody>
      </p:sp>
      <p:sp>
        <p:nvSpPr>
          <p:cNvPr id="136" name="Google Shape;136;p5"/>
          <p:cNvSpPr txBox="1"/>
          <p:nvPr/>
        </p:nvSpPr>
        <p:spPr>
          <a:xfrm>
            <a:off x="4848370" y="3831720"/>
            <a:ext cx="8591259" cy="30777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880" u="none" cap="none" strike="noStrike">
                <a:solidFill>
                  <a:srgbClr val="000000"/>
                </a:solidFill>
                <a:latin typeface="Arial"/>
                <a:ea typeface="Arial"/>
                <a:cs typeface="Arial"/>
                <a:sym typeface="Arial"/>
              </a:rPr>
              <a:t>I trust older generations to tackle climate change</a:t>
            </a:r>
            <a:endParaRPr/>
          </a:p>
        </p:txBody>
      </p:sp>
      <p:sp>
        <p:nvSpPr>
          <p:cNvPr id="137" name="Google Shape;137;p5"/>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p:nvPr/>
        </p:nvSpPr>
        <p:spPr>
          <a:xfrm>
            <a:off x="1028700" y="5143500"/>
            <a:ext cx="2926652" cy="4114800"/>
          </a:xfrm>
          <a:custGeom>
            <a:rect b="b" l="l" r="r" t="t"/>
            <a:pathLst>
              <a:path extrusionOk="0" h="4114800" w="2926652">
                <a:moveTo>
                  <a:pt x="0" y="0"/>
                </a:moveTo>
                <a:lnTo>
                  <a:pt x="2926652" y="0"/>
                </a:lnTo>
                <a:lnTo>
                  <a:pt x="2926652" y="4114800"/>
                </a:lnTo>
                <a:lnTo>
                  <a:pt x="0" y="4114800"/>
                </a:lnTo>
                <a:lnTo>
                  <a:pt x="0" y="0"/>
                </a:lnTo>
                <a:close/>
              </a:path>
            </a:pathLst>
          </a:custGeom>
          <a:blipFill rotWithShape="1">
            <a:blip r:embed="rId3">
              <a:alphaModFix/>
            </a:blip>
            <a:stretch>
              <a:fillRect b="0" l="0" r="0" t="0"/>
            </a:stretch>
          </a:blipFill>
          <a:ln>
            <a:noFill/>
          </a:ln>
        </p:spPr>
      </p:sp>
      <p:sp>
        <p:nvSpPr>
          <p:cNvPr id="143" name="Google Shape;143;p6"/>
          <p:cNvSpPr/>
          <p:nvPr/>
        </p:nvSpPr>
        <p:spPr>
          <a:xfrm>
            <a:off x="14332648" y="5143500"/>
            <a:ext cx="2926651" cy="4114800"/>
          </a:xfrm>
          <a:custGeom>
            <a:rect b="b" l="l" r="r" t="t"/>
            <a:pathLst>
              <a:path extrusionOk="0" h="4114800" w="2926651">
                <a:moveTo>
                  <a:pt x="0" y="0"/>
                </a:moveTo>
                <a:lnTo>
                  <a:pt x="2926652" y="0"/>
                </a:lnTo>
                <a:lnTo>
                  <a:pt x="2926652" y="4114800"/>
                </a:lnTo>
                <a:lnTo>
                  <a:pt x="0" y="4114800"/>
                </a:lnTo>
                <a:lnTo>
                  <a:pt x="0" y="0"/>
                </a:lnTo>
                <a:close/>
              </a:path>
            </a:pathLst>
          </a:custGeom>
          <a:blipFill rotWithShape="1">
            <a:blip r:embed="rId4">
              <a:alphaModFix/>
            </a:blip>
            <a:stretch>
              <a:fillRect b="0" l="0" r="0" t="0"/>
            </a:stretch>
          </a:blipFill>
          <a:ln>
            <a:noFill/>
          </a:ln>
        </p:spPr>
      </p:sp>
      <p:sp>
        <p:nvSpPr>
          <p:cNvPr id="144" name="Google Shape;144;p6"/>
          <p:cNvSpPr/>
          <p:nvPr/>
        </p:nvSpPr>
        <p:spPr>
          <a:xfrm rot="2515562">
            <a:off x="5385874" y="-2017129"/>
            <a:ext cx="7907319" cy="7541605"/>
          </a:xfrm>
          <a:custGeom>
            <a:rect b="b" l="l" r="r" t="t"/>
            <a:pathLst>
              <a:path extrusionOk="0" h="7541605" w="7907319">
                <a:moveTo>
                  <a:pt x="0" y="0"/>
                </a:moveTo>
                <a:lnTo>
                  <a:pt x="7907318" y="0"/>
                </a:lnTo>
                <a:lnTo>
                  <a:pt x="7907318" y="7541605"/>
                </a:lnTo>
                <a:lnTo>
                  <a:pt x="0" y="7541605"/>
                </a:lnTo>
                <a:lnTo>
                  <a:pt x="0" y="0"/>
                </a:lnTo>
                <a:close/>
              </a:path>
            </a:pathLst>
          </a:custGeom>
          <a:blipFill rotWithShape="1">
            <a:blip r:embed="rId5">
              <a:alphaModFix amt="60000"/>
            </a:blip>
            <a:stretch>
              <a:fillRect b="0" l="0" r="0" t="0"/>
            </a:stretch>
          </a:blipFill>
          <a:ln>
            <a:noFill/>
          </a:ln>
        </p:spPr>
      </p:sp>
      <p:sp>
        <p:nvSpPr>
          <p:cNvPr id="145" name="Google Shape;145;p6"/>
          <p:cNvSpPr/>
          <p:nvPr/>
        </p:nvSpPr>
        <p:spPr>
          <a:xfrm>
            <a:off x="4414477" y="2560470"/>
            <a:ext cx="9459046" cy="5734547"/>
          </a:xfrm>
          <a:custGeom>
            <a:rect b="b" l="l" r="r" t="t"/>
            <a:pathLst>
              <a:path extrusionOk="0" h="5734547" w="9459046">
                <a:moveTo>
                  <a:pt x="0" y="0"/>
                </a:moveTo>
                <a:lnTo>
                  <a:pt x="9459046" y="0"/>
                </a:lnTo>
                <a:lnTo>
                  <a:pt x="9459046" y="5734547"/>
                </a:lnTo>
                <a:lnTo>
                  <a:pt x="0" y="5734547"/>
                </a:lnTo>
                <a:lnTo>
                  <a:pt x="0" y="0"/>
                </a:lnTo>
                <a:close/>
              </a:path>
            </a:pathLst>
          </a:custGeom>
          <a:blipFill rotWithShape="1">
            <a:blip r:embed="rId6">
              <a:alphaModFix/>
            </a:blip>
            <a:stretch>
              <a:fillRect b="0" l="0" r="0" t="0"/>
            </a:stretch>
          </a:blipFill>
          <a:ln>
            <a:noFill/>
          </a:ln>
        </p:spPr>
      </p:sp>
      <p:sp>
        <p:nvSpPr>
          <p:cNvPr id="146" name="Google Shape;146;p6"/>
          <p:cNvSpPr txBox="1"/>
          <p:nvPr/>
        </p:nvSpPr>
        <p:spPr>
          <a:xfrm>
            <a:off x="3487373" y="159752"/>
            <a:ext cx="11313254" cy="1566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9200" u="none" cap="none" strike="noStrike">
                <a:solidFill>
                  <a:srgbClr val="000000"/>
                </a:solidFill>
                <a:latin typeface="Arial"/>
                <a:ea typeface="Arial"/>
                <a:cs typeface="Arial"/>
                <a:sym typeface="Arial"/>
              </a:rPr>
              <a:t>Vote with your feet!</a:t>
            </a:r>
            <a:endParaRPr/>
          </a:p>
        </p:txBody>
      </p:sp>
      <p:sp>
        <p:nvSpPr>
          <p:cNvPr id="147" name="Google Shape;147;p6"/>
          <p:cNvSpPr txBox="1"/>
          <p:nvPr/>
        </p:nvSpPr>
        <p:spPr>
          <a:xfrm>
            <a:off x="5571933" y="4528242"/>
            <a:ext cx="7144133" cy="255000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889" u="none" cap="none" strike="noStrike">
                <a:solidFill>
                  <a:srgbClr val="000000"/>
                </a:solidFill>
                <a:latin typeface="Arial"/>
                <a:ea typeface="Arial"/>
                <a:cs typeface="Arial"/>
                <a:sym typeface="Arial"/>
              </a:rPr>
              <a:t>I actively campaign and get involved in projects for the climate</a:t>
            </a:r>
            <a:endParaRPr/>
          </a:p>
        </p:txBody>
      </p:sp>
      <p:sp>
        <p:nvSpPr>
          <p:cNvPr id="148" name="Google Shape;148;p6"/>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7"/>
          <p:cNvSpPr/>
          <p:nvPr/>
        </p:nvSpPr>
        <p:spPr>
          <a:xfrm flipH="1">
            <a:off x="3760177" y="6614635"/>
            <a:ext cx="7311842" cy="4615600"/>
          </a:xfrm>
          <a:custGeom>
            <a:rect b="b" l="l" r="r" t="t"/>
            <a:pathLst>
              <a:path extrusionOk="0" h="4615600" w="7311842">
                <a:moveTo>
                  <a:pt x="7311842" y="0"/>
                </a:moveTo>
                <a:lnTo>
                  <a:pt x="0" y="0"/>
                </a:lnTo>
                <a:lnTo>
                  <a:pt x="0" y="4615601"/>
                </a:lnTo>
                <a:lnTo>
                  <a:pt x="7311842" y="4615601"/>
                </a:lnTo>
                <a:lnTo>
                  <a:pt x="7311842" y="0"/>
                </a:lnTo>
                <a:close/>
              </a:path>
            </a:pathLst>
          </a:custGeom>
          <a:blipFill rotWithShape="1">
            <a:blip r:embed="rId3">
              <a:alphaModFix/>
            </a:blip>
            <a:stretch>
              <a:fillRect b="0" l="0" r="0" t="0"/>
            </a:stretch>
          </a:blipFill>
          <a:ln>
            <a:noFill/>
          </a:ln>
        </p:spPr>
      </p:sp>
      <p:sp>
        <p:nvSpPr>
          <p:cNvPr id="154" name="Google Shape;154;p7"/>
          <p:cNvSpPr/>
          <p:nvPr/>
        </p:nvSpPr>
        <p:spPr>
          <a:xfrm>
            <a:off x="354195" y="4051337"/>
            <a:ext cx="7311842" cy="4615600"/>
          </a:xfrm>
          <a:custGeom>
            <a:rect b="b" l="l" r="r" t="t"/>
            <a:pathLst>
              <a:path extrusionOk="0" h="4615600" w="7311842">
                <a:moveTo>
                  <a:pt x="0" y="0"/>
                </a:moveTo>
                <a:lnTo>
                  <a:pt x="7311842" y="0"/>
                </a:lnTo>
                <a:lnTo>
                  <a:pt x="7311842" y="4615601"/>
                </a:lnTo>
                <a:lnTo>
                  <a:pt x="0" y="4615601"/>
                </a:lnTo>
                <a:lnTo>
                  <a:pt x="0" y="0"/>
                </a:lnTo>
                <a:close/>
              </a:path>
            </a:pathLst>
          </a:custGeom>
          <a:blipFill rotWithShape="1">
            <a:blip r:embed="rId4">
              <a:alphaModFix/>
            </a:blip>
            <a:stretch>
              <a:fillRect b="0" l="0" r="0" t="0"/>
            </a:stretch>
          </a:blipFill>
          <a:ln>
            <a:noFill/>
          </a:ln>
        </p:spPr>
      </p:sp>
      <p:sp>
        <p:nvSpPr>
          <p:cNvPr id="155" name="Google Shape;155;p7"/>
          <p:cNvSpPr/>
          <p:nvPr/>
        </p:nvSpPr>
        <p:spPr>
          <a:xfrm>
            <a:off x="-529229" y="-821626"/>
            <a:ext cx="7311842" cy="4615600"/>
          </a:xfrm>
          <a:custGeom>
            <a:rect b="b" l="l" r="r" t="t"/>
            <a:pathLst>
              <a:path extrusionOk="0" h="4615600" w="7311842">
                <a:moveTo>
                  <a:pt x="0" y="0"/>
                </a:moveTo>
                <a:lnTo>
                  <a:pt x="7311842" y="0"/>
                </a:lnTo>
                <a:lnTo>
                  <a:pt x="7311842" y="4615600"/>
                </a:lnTo>
                <a:lnTo>
                  <a:pt x="0" y="4615600"/>
                </a:lnTo>
                <a:lnTo>
                  <a:pt x="0" y="0"/>
                </a:lnTo>
                <a:close/>
              </a:path>
            </a:pathLst>
          </a:custGeom>
          <a:blipFill rotWithShape="1">
            <a:blip r:embed="rId5">
              <a:alphaModFix/>
            </a:blip>
            <a:stretch>
              <a:fillRect b="0" l="0" r="0" t="0"/>
            </a:stretch>
          </a:blipFill>
          <a:ln>
            <a:noFill/>
          </a:ln>
        </p:spPr>
      </p:sp>
      <p:sp>
        <p:nvSpPr>
          <p:cNvPr id="156" name="Google Shape;156;p7"/>
          <p:cNvSpPr txBox="1"/>
          <p:nvPr/>
        </p:nvSpPr>
        <p:spPr>
          <a:xfrm>
            <a:off x="79472" y="207128"/>
            <a:ext cx="6094440" cy="1663783"/>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189" u="none" cap="none" strike="noStrike">
                <a:solidFill>
                  <a:srgbClr val="000000"/>
                </a:solidFill>
                <a:latin typeface="Arial"/>
                <a:ea typeface="Arial"/>
                <a:cs typeface="Arial"/>
                <a:sym typeface="Arial"/>
              </a:rPr>
              <a:t>86% of young people in Ireland identify climate change as important or very important ¹ </a:t>
            </a:r>
            <a:endParaRPr/>
          </a:p>
        </p:txBody>
      </p:sp>
      <p:sp>
        <p:nvSpPr>
          <p:cNvPr id="157" name="Google Shape;157;p7"/>
          <p:cNvSpPr/>
          <p:nvPr/>
        </p:nvSpPr>
        <p:spPr>
          <a:xfrm flipH="1">
            <a:off x="3850712" y="1383996"/>
            <a:ext cx="7311842" cy="4615600"/>
          </a:xfrm>
          <a:custGeom>
            <a:rect b="b" l="l" r="r" t="t"/>
            <a:pathLst>
              <a:path extrusionOk="0" h="4615600" w="7311842">
                <a:moveTo>
                  <a:pt x="7311842" y="0"/>
                </a:moveTo>
                <a:lnTo>
                  <a:pt x="0" y="0"/>
                </a:lnTo>
                <a:lnTo>
                  <a:pt x="0" y="4615600"/>
                </a:lnTo>
                <a:lnTo>
                  <a:pt x="7311842" y="4615600"/>
                </a:lnTo>
                <a:lnTo>
                  <a:pt x="7311842" y="0"/>
                </a:lnTo>
                <a:close/>
              </a:path>
            </a:pathLst>
          </a:custGeom>
          <a:blipFill rotWithShape="1">
            <a:blip r:embed="rId6">
              <a:alphaModFix/>
            </a:blip>
            <a:stretch>
              <a:fillRect b="0" l="0" r="0" t="0"/>
            </a:stretch>
          </a:blipFill>
          <a:ln>
            <a:noFill/>
          </a:ln>
        </p:spPr>
      </p:sp>
      <p:sp>
        <p:nvSpPr>
          <p:cNvPr id="158" name="Google Shape;158;p7"/>
          <p:cNvSpPr txBox="1"/>
          <p:nvPr/>
        </p:nvSpPr>
        <p:spPr>
          <a:xfrm>
            <a:off x="4530322" y="2546647"/>
            <a:ext cx="5952621" cy="1720492"/>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US" sz="3275" u="none" cap="none" strike="noStrike">
                <a:solidFill>
                  <a:srgbClr val="000000"/>
                </a:solidFill>
                <a:latin typeface="Arial"/>
                <a:ea typeface="Arial"/>
                <a:cs typeface="Arial"/>
                <a:sym typeface="Arial"/>
              </a:rPr>
              <a:t>78% said they do not trust the older generations to tackle climate change ¹ </a:t>
            </a:r>
            <a:endParaRPr/>
          </a:p>
        </p:txBody>
      </p:sp>
      <p:sp>
        <p:nvSpPr>
          <p:cNvPr id="159" name="Google Shape;159;p7"/>
          <p:cNvSpPr txBox="1"/>
          <p:nvPr/>
        </p:nvSpPr>
        <p:spPr>
          <a:xfrm>
            <a:off x="247839" y="9543152"/>
            <a:ext cx="11858873" cy="558631"/>
          </a:xfrm>
          <a:prstGeom prst="rect">
            <a:avLst/>
          </a:prstGeom>
          <a:noFill/>
          <a:ln>
            <a:noFill/>
          </a:ln>
        </p:spPr>
        <p:txBody>
          <a:bodyPr anchorCtr="0" anchor="t" bIns="0" lIns="0" spcFirstLastPara="1" rIns="0" wrap="square" tIns="0">
            <a:spAutoFit/>
          </a:bodyPr>
          <a:lstStyle/>
          <a:p>
            <a:pPr indent="-176136" lvl="1" marL="352274" marR="0" rtl="0" algn="l">
              <a:lnSpc>
                <a:spcPct val="140036"/>
              </a:lnSpc>
              <a:spcBef>
                <a:spcPts val="0"/>
              </a:spcBef>
              <a:spcAft>
                <a:spcPts val="0"/>
              </a:spcAft>
              <a:buClr>
                <a:srgbClr val="000000"/>
              </a:buClr>
              <a:buSzPts val="1631"/>
              <a:buFont typeface="Arial"/>
              <a:buChar char="•"/>
            </a:pPr>
            <a:r>
              <a:rPr b="0" i="0" lang="en-US" sz="1631" u="none" cap="none" strike="noStrike">
                <a:solidFill>
                  <a:srgbClr val="000000"/>
                </a:solidFill>
                <a:latin typeface="Arial"/>
                <a:ea typeface="Arial"/>
                <a:cs typeface="Arial"/>
                <a:sym typeface="Arial"/>
              </a:rPr>
              <a:t> Dillon, B., Fahy, F., Reilly K. (2023). </a:t>
            </a:r>
            <a:r>
              <a:rPr b="0" i="0" lang="en-US" sz="1631" u="none" cap="none" strike="noStrike">
                <a:solidFill>
                  <a:srgbClr val="000000"/>
                </a:solidFill>
                <a:latin typeface="Sansita"/>
                <a:ea typeface="Sansita"/>
                <a:cs typeface="Sansita"/>
                <a:sym typeface="Sansita"/>
              </a:rPr>
              <a:t>Young people and climate change education</a:t>
            </a:r>
            <a:r>
              <a:rPr b="0" i="0" lang="en-US" sz="1631" u="none" cap="none" strike="noStrike">
                <a:solidFill>
                  <a:srgbClr val="000000"/>
                </a:solidFill>
                <a:latin typeface="Arial"/>
                <a:ea typeface="Arial"/>
                <a:cs typeface="Arial"/>
                <a:sym typeface="Arial"/>
              </a:rPr>
              <a:t>. Unpublished presentation.</a:t>
            </a:r>
            <a:endParaRPr/>
          </a:p>
          <a:p>
            <a:pPr indent="-176136" lvl="1" marL="352274" marR="0" rtl="0" algn="l">
              <a:lnSpc>
                <a:spcPct val="140036"/>
              </a:lnSpc>
              <a:spcBef>
                <a:spcPts val="0"/>
              </a:spcBef>
              <a:spcAft>
                <a:spcPts val="0"/>
              </a:spcAft>
              <a:buClr>
                <a:srgbClr val="000000"/>
              </a:buClr>
              <a:buSzPts val="1631"/>
              <a:buFont typeface="Arial"/>
              <a:buChar char="•"/>
            </a:pPr>
            <a:r>
              <a:rPr b="0" i="0" lang="en-US" sz="1631" u="none" cap="none" strike="noStrike">
                <a:solidFill>
                  <a:srgbClr val="000000"/>
                </a:solidFill>
                <a:latin typeface="Arial"/>
                <a:ea typeface="Arial"/>
                <a:cs typeface="Arial"/>
                <a:sym typeface="Arial"/>
              </a:rPr>
              <a:t> Eco-Unesco (</a:t>
            </a:r>
            <a:r>
              <a:rPr b="0" i="0" lang="en-US" sz="1631" u="sng" cap="none" strike="noStrike">
                <a:solidFill>
                  <a:srgbClr val="000000"/>
                </a:solidFill>
                <a:latin typeface="Arial"/>
                <a:ea typeface="Arial"/>
                <a:cs typeface="Arial"/>
                <a:sym typeface="Arial"/>
                <a:hlinkClick r:id="rId7">
                  <a:extLst>
                    <a:ext uri="{A12FA001-AC4F-418D-AE19-62706E023703}">
                      <ahyp:hlinkClr val="tx"/>
                    </a:ext>
                  </a:extLst>
                </a:hlinkClick>
              </a:rPr>
              <a:t>2020</a:t>
            </a:r>
            <a:r>
              <a:rPr b="0" i="0" lang="en-US" sz="1631" u="none" cap="none" strike="noStrike">
                <a:solidFill>
                  <a:srgbClr val="000000"/>
                </a:solidFill>
                <a:latin typeface="Arial"/>
                <a:ea typeface="Arial"/>
                <a:cs typeface="Arial"/>
                <a:sym typeface="Arial"/>
              </a:rPr>
              <a:t>). </a:t>
            </a:r>
            <a:r>
              <a:rPr b="0" i="0" lang="en-US" sz="1631" u="none" cap="none" strike="noStrike">
                <a:solidFill>
                  <a:srgbClr val="000000"/>
                </a:solidFill>
                <a:latin typeface="Sansita"/>
                <a:ea typeface="Sansita"/>
                <a:cs typeface="Sansita"/>
                <a:sym typeface="Sansita"/>
              </a:rPr>
              <a:t>Youth Climate Voices.</a:t>
            </a:r>
            <a:endParaRPr/>
          </a:p>
        </p:txBody>
      </p:sp>
      <p:sp>
        <p:nvSpPr>
          <p:cNvPr id="160" name="Google Shape;160;p7"/>
          <p:cNvSpPr txBox="1"/>
          <p:nvPr/>
        </p:nvSpPr>
        <p:spPr>
          <a:xfrm>
            <a:off x="829288" y="5017302"/>
            <a:ext cx="6361656" cy="1897913"/>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3633" u="none" cap="none" strike="noStrike">
                <a:solidFill>
                  <a:srgbClr val="000000"/>
                </a:solidFill>
                <a:latin typeface="Arial"/>
                <a:ea typeface="Arial"/>
                <a:cs typeface="Arial"/>
                <a:sym typeface="Arial"/>
              </a:rPr>
              <a:t>Only 34% are actively campaigning &amp; 24% are involved in a project ² </a:t>
            </a:r>
            <a:endParaRPr/>
          </a:p>
        </p:txBody>
      </p:sp>
      <p:sp>
        <p:nvSpPr>
          <p:cNvPr id="161" name="Google Shape;161;p7"/>
          <p:cNvSpPr txBox="1"/>
          <p:nvPr/>
        </p:nvSpPr>
        <p:spPr>
          <a:xfrm>
            <a:off x="-145683" y="3898937"/>
            <a:ext cx="1721781" cy="1333945"/>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92" u="none" cap="none" strike="noStrike">
                <a:solidFill>
                  <a:srgbClr val="000000"/>
                </a:solidFill>
                <a:latin typeface="Arial"/>
                <a:ea typeface="Arial"/>
                <a:cs typeface="Arial"/>
                <a:sym typeface="Arial"/>
              </a:rPr>
              <a:t>But</a:t>
            </a:r>
            <a:endParaRPr/>
          </a:p>
        </p:txBody>
      </p:sp>
      <p:sp>
        <p:nvSpPr>
          <p:cNvPr id="162" name="Google Shape;162;p7"/>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8">
              <a:alphaModFix/>
            </a:blip>
            <a:stretch>
              <a:fillRect b="0" l="0" r="0" t="0"/>
            </a:stretch>
          </a:blipFill>
          <a:ln>
            <a:noFill/>
          </a:ln>
        </p:spPr>
      </p:sp>
      <p:sp>
        <p:nvSpPr>
          <p:cNvPr id="163" name="Google Shape;163;p7"/>
          <p:cNvSpPr txBox="1"/>
          <p:nvPr/>
        </p:nvSpPr>
        <p:spPr>
          <a:xfrm>
            <a:off x="4235270" y="7762568"/>
            <a:ext cx="6157138" cy="1495732"/>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304" u="none" cap="none" strike="noStrike">
                <a:solidFill>
                  <a:srgbClr val="000000"/>
                </a:solidFill>
                <a:latin typeface="Arial"/>
                <a:ea typeface="Arial"/>
                <a:cs typeface="Arial"/>
                <a:sym typeface="Arial"/>
              </a:rPr>
              <a:t>... so why aren’t we more active?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p:nvPr/>
        </p:nvSpPr>
        <p:spPr>
          <a:xfrm>
            <a:off x="1028700" y="5143500"/>
            <a:ext cx="2926652" cy="4114800"/>
          </a:xfrm>
          <a:custGeom>
            <a:rect b="b" l="l" r="r" t="t"/>
            <a:pathLst>
              <a:path extrusionOk="0" h="4114800" w="2926652">
                <a:moveTo>
                  <a:pt x="0" y="0"/>
                </a:moveTo>
                <a:lnTo>
                  <a:pt x="2926652" y="0"/>
                </a:lnTo>
                <a:lnTo>
                  <a:pt x="2926652" y="4114800"/>
                </a:lnTo>
                <a:lnTo>
                  <a:pt x="0" y="4114800"/>
                </a:lnTo>
                <a:lnTo>
                  <a:pt x="0" y="0"/>
                </a:lnTo>
                <a:close/>
              </a:path>
            </a:pathLst>
          </a:custGeom>
          <a:blipFill rotWithShape="1">
            <a:blip r:embed="rId3">
              <a:alphaModFix/>
            </a:blip>
            <a:stretch>
              <a:fillRect b="0" l="0" r="0" t="0"/>
            </a:stretch>
          </a:blipFill>
          <a:ln>
            <a:noFill/>
          </a:ln>
        </p:spPr>
      </p:sp>
      <p:sp>
        <p:nvSpPr>
          <p:cNvPr id="169" name="Google Shape;169;p8"/>
          <p:cNvSpPr/>
          <p:nvPr/>
        </p:nvSpPr>
        <p:spPr>
          <a:xfrm>
            <a:off x="14332648" y="5143500"/>
            <a:ext cx="2926651" cy="4114800"/>
          </a:xfrm>
          <a:custGeom>
            <a:rect b="b" l="l" r="r" t="t"/>
            <a:pathLst>
              <a:path extrusionOk="0" h="4114800" w="2926651">
                <a:moveTo>
                  <a:pt x="0" y="0"/>
                </a:moveTo>
                <a:lnTo>
                  <a:pt x="2926652" y="0"/>
                </a:lnTo>
                <a:lnTo>
                  <a:pt x="2926652" y="4114800"/>
                </a:lnTo>
                <a:lnTo>
                  <a:pt x="0" y="4114800"/>
                </a:lnTo>
                <a:lnTo>
                  <a:pt x="0" y="0"/>
                </a:lnTo>
                <a:close/>
              </a:path>
            </a:pathLst>
          </a:custGeom>
          <a:blipFill rotWithShape="1">
            <a:blip r:embed="rId4">
              <a:alphaModFix/>
            </a:blip>
            <a:stretch>
              <a:fillRect b="0" l="0" r="0" t="0"/>
            </a:stretch>
          </a:blipFill>
          <a:ln>
            <a:noFill/>
          </a:ln>
        </p:spPr>
      </p:sp>
      <p:sp>
        <p:nvSpPr>
          <p:cNvPr id="170" name="Google Shape;170;p8"/>
          <p:cNvSpPr/>
          <p:nvPr/>
        </p:nvSpPr>
        <p:spPr>
          <a:xfrm rot="2515562">
            <a:off x="5385874" y="-2017129"/>
            <a:ext cx="7907319" cy="7541605"/>
          </a:xfrm>
          <a:custGeom>
            <a:rect b="b" l="l" r="r" t="t"/>
            <a:pathLst>
              <a:path extrusionOk="0" h="7541605" w="7907319">
                <a:moveTo>
                  <a:pt x="0" y="0"/>
                </a:moveTo>
                <a:lnTo>
                  <a:pt x="7907318" y="0"/>
                </a:lnTo>
                <a:lnTo>
                  <a:pt x="7907318" y="7541605"/>
                </a:lnTo>
                <a:lnTo>
                  <a:pt x="0" y="7541605"/>
                </a:lnTo>
                <a:lnTo>
                  <a:pt x="0" y="0"/>
                </a:lnTo>
                <a:close/>
              </a:path>
            </a:pathLst>
          </a:custGeom>
          <a:blipFill rotWithShape="1">
            <a:blip r:embed="rId5">
              <a:alphaModFix amt="60000"/>
            </a:blip>
            <a:stretch>
              <a:fillRect b="0" l="0" r="0" t="0"/>
            </a:stretch>
          </a:blipFill>
          <a:ln>
            <a:noFill/>
          </a:ln>
        </p:spPr>
      </p:sp>
      <p:sp>
        <p:nvSpPr>
          <p:cNvPr id="171" name="Google Shape;171;p8"/>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6">
              <a:alphaModFix/>
            </a:blip>
            <a:stretch>
              <a:fillRect b="0" l="0" r="0" t="0"/>
            </a:stretch>
          </a:blipFill>
          <a:ln>
            <a:noFill/>
          </a:ln>
        </p:spPr>
      </p:sp>
      <p:sp>
        <p:nvSpPr>
          <p:cNvPr id="172" name="Google Shape;172;p8"/>
          <p:cNvSpPr txBox="1"/>
          <p:nvPr/>
        </p:nvSpPr>
        <p:spPr>
          <a:xfrm>
            <a:off x="748795" y="6331866"/>
            <a:ext cx="16790410" cy="233507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3703" u="none" cap="none" strike="noStrike">
                <a:solidFill>
                  <a:srgbClr val="000000"/>
                </a:solidFill>
                <a:latin typeface="Arial"/>
                <a:ea typeface="Arial"/>
                <a:cs typeface="Arial"/>
                <a:sym typeface="Arial"/>
              </a:rPr>
              <a:t>Back to your seat!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pSp>
        <p:nvGrpSpPr>
          <p:cNvPr id="177" name="Google Shape;177;p9"/>
          <p:cNvGrpSpPr/>
          <p:nvPr/>
        </p:nvGrpSpPr>
        <p:grpSpPr>
          <a:xfrm>
            <a:off x="9748592" y="-144661"/>
            <a:ext cx="8725450" cy="10420851"/>
            <a:chOff x="0" y="-38100"/>
            <a:chExt cx="2298061" cy="2744586"/>
          </a:xfrm>
        </p:grpSpPr>
        <p:sp>
          <p:nvSpPr>
            <p:cNvPr id="178" name="Google Shape;178;p9"/>
            <p:cNvSpPr/>
            <p:nvPr/>
          </p:nvSpPr>
          <p:spPr>
            <a:xfrm>
              <a:off x="0" y="0"/>
              <a:ext cx="2298061" cy="2706486"/>
            </a:xfrm>
            <a:custGeom>
              <a:rect b="b" l="l" r="r" t="t"/>
              <a:pathLst>
                <a:path extrusionOk="0" h="2706486" w="2298061">
                  <a:moveTo>
                    <a:pt x="0" y="0"/>
                  </a:moveTo>
                  <a:lnTo>
                    <a:pt x="2298061" y="0"/>
                  </a:lnTo>
                  <a:lnTo>
                    <a:pt x="2298061" y="2706486"/>
                  </a:lnTo>
                  <a:lnTo>
                    <a:pt x="0" y="2706486"/>
                  </a:lnTo>
                  <a:close/>
                </a:path>
              </a:pathLst>
            </a:custGeom>
            <a:solidFill>
              <a:srgbClr val="FDAFAF"/>
            </a:solidFill>
            <a:ln>
              <a:noFill/>
            </a:ln>
          </p:spPr>
        </p:sp>
        <p:sp>
          <p:nvSpPr>
            <p:cNvPr id="179" name="Google Shape;179;p9"/>
            <p:cNvSpPr txBox="1"/>
            <p:nvPr/>
          </p:nvSpPr>
          <p:spPr>
            <a:xfrm>
              <a:off x="0" y="-38100"/>
              <a:ext cx="2298061" cy="274458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9"/>
          <p:cNvSpPr/>
          <p:nvPr/>
        </p:nvSpPr>
        <p:spPr>
          <a:xfrm>
            <a:off x="-3557000" y="-1081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81" name="Google Shape;181;p9"/>
          <p:cNvSpPr txBox="1"/>
          <p:nvPr/>
        </p:nvSpPr>
        <p:spPr>
          <a:xfrm>
            <a:off x="9144000" y="1444820"/>
            <a:ext cx="8117133" cy="6472699"/>
          </a:xfrm>
          <a:prstGeom prst="rect">
            <a:avLst/>
          </a:prstGeom>
          <a:noFill/>
          <a:ln>
            <a:noFill/>
          </a:ln>
        </p:spPr>
        <p:txBody>
          <a:bodyPr anchorCtr="0" anchor="t" bIns="0" lIns="0" spcFirstLastPara="1" rIns="0" wrap="square" tIns="0">
            <a:spAutoFit/>
          </a:bodyPr>
          <a:lstStyle/>
          <a:p>
            <a:pPr indent="0" lvl="0" marL="0" marR="0" rtl="0" algn="ctr">
              <a:lnSpc>
                <a:spcPct val="478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13"/>
              </a:lnSpc>
              <a:spcBef>
                <a:spcPts val="0"/>
              </a:spcBef>
              <a:spcAft>
                <a:spcPts val="0"/>
              </a:spcAft>
              <a:buNone/>
            </a:pPr>
            <a:r>
              <a:rPr b="0" i="0" lang="en-US" sz="6153" u="none" cap="none" strike="noStrike">
                <a:solidFill>
                  <a:srgbClr val="000000"/>
                </a:solidFill>
                <a:latin typeface="Arial"/>
                <a:ea typeface="Arial"/>
                <a:cs typeface="Arial"/>
                <a:sym typeface="Arial"/>
              </a:rPr>
              <a:t>What images come to mind when you think of climate activism?</a:t>
            </a:r>
            <a:endParaRPr/>
          </a:p>
          <a:p>
            <a:pPr indent="0" lvl="0" marL="0" marR="0" rtl="0" algn="ctr">
              <a:lnSpc>
                <a:spcPct val="140013"/>
              </a:lnSpc>
              <a:spcBef>
                <a:spcPts val="0"/>
              </a:spcBef>
              <a:spcAft>
                <a:spcPts val="0"/>
              </a:spcAft>
              <a:buNone/>
            </a:pPr>
            <a:r>
              <a:t/>
            </a:r>
            <a:endParaRPr b="0" i="0" sz="6153" u="none" cap="none" strike="noStrike">
              <a:solidFill>
                <a:srgbClr val="000000"/>
              </a:solidFill>
              <a:latin typeface="Arial"/>
              <a:ea typeface="Arial"/>
              <a:cs typeface="Arial"/>
              <a:sym typeface="Arial"/>
            </a:endParaRPr>
          </a:p>
          <a:p>
            <a:pPr indent="0" lvl="0" marL="0" marR="0" rtl="0" algn="ctr">
              <a:lnSpc>
                <a:spcPct val="140013"/>
              </a:lnSpc>
              <a:spcBef>
                <a:spcPts val="0"/>
              </a:spcBef>
              <a:spcAft>
                <a:spcPts val="0"/>
              </a:spcAft>
              <a:buNone/>
            </a:pPr>
            <a:r>
              <a:rPr b="0" i="0" lang="en-US" sz="6153" u="none" cap="none" strike="noStrike">
                <a:solidFill>
                  <a:srgbClr val="000000"/>
                </a:solidFill>
                <a:latin typeface="Arial"/>
                <a:ea typeface="Arial"/>
                <a:cs typeface="Arial"/>
                <a:sym typeface="Arial"/>
              </a:rPr>
              <a:t>Discuss for 1 minute!</a:t>
            </a:r>
            <a:endParaRPr/>
          </a:p>
        </p:txBody>
      </p:sp>
      <p:sp>
        <p:nvSpPr>
          <p:cNvPr id="182" name="Google Shape;182;p9"/>
          <p:cNvSpPr/>
          <p:nvPr/>
        </p:nvSpPr>
        <p:spPr>
          <a:xfrm>
            <a:off x="16667938" y="8666938"/>
            <a:ext cx="1182725" cy="1182725"/>
          </a:xfrm>
          <a:custGeom>
            <a:rect b="b" l="l" r="r" t="t"/>
            <a:pathLst>
              <a:path extrusionOk="0" h="1182725" w="1182725">
                <a:moveTo>
                  <a:pt x="0" y="0"/>
                </a:moveTo>
                <a:lnTo>
                  <a:pt x="1182724" y="0"/>
                </a:lnTo>
                <a:lnTo>
                  <a:pt x="1182724" y="1182724"/>
                </a:lnTo>
                <a:lnTo>
                  <a:pt x="0" y="1182724"/>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