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x="18288000" cy="10287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b="def" i="def"/>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b="def" i="def"/>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b="def" i="def"/>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91" name="Shape 91"/>
          <p:cNvSpPr/>
          <p:nvPr>
            <p:ph type="sldImg"/>
          </p:nvPr>
        </p:nvSpPr>
        <p:spPr>
          <a:xfrm>
            <a:off x="1143000" y="685800"/>
            <a:ext cx="4572000" cy="3429000"/>
          </a:xfrm>
          <a:prstGeom prst="rect">
            <a:avLst/>
          </a:prstGeom>
        </p:spPr>
        <p:txBody>
          <a:bodyPr/>
          <a:lstStyle/>
          <a:p>
            <a:pPr/>
          </a:p>
        </p:txBody>
      </p:sp>
      <p:sp>
        <p:nvSpPr>
          <p:cNvPr id="92" name="Shape 9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Slide">
    <p:spTree>
      <p:nvGrpSpPr>
        <p:cNvPr id="1" name=""/>
        <p:cNvGrpSpPr/>
        <p:nvPr/>
      </p:nvGrpSpPr>
      <p:grpSpPr>
        <a:xfrm>
          <a:off x="0" y="0"/>
          <a:ext cx="0" cy="0"/>
          <a:chOff x="0" y="0"/>
          <a:chExt cx="0" cy="0"/>
        </a:xfrm>
      </p:grpSpPr>
      <p:sp>
        <p:nvSpPr>
          <p:cNvPr id="11" name="Title Text"/>
          <p:cNvSpPr txBox="1"/>
          <p:nvPr>
            <p:ph type="title"/>
          </p:nvPr>
        </p:nvSpPr>
        <p:spPr>
          <a:xfrm>
            <a:off x="685800" y="2130425"/>
            <a:ext cx="7772400" cy="1470025"/>
          </a:xfrm>
          <a:prstGeom prst="rect">
            <a:avLst/>
          </a:prstGeom>
        </p:spPr>
        <p:txBody>
          <a:bodyPr/>
          <a:lstStyle/>
          <a:p>
            <a:pPr/>
            <a:r>
              <a:t>Title Text</a:t>
            </a:r>
          </a:p>
        </p:txBody>
      </p:sp>
      <p:sp>
        <p:nvSpPr>
          <p:cNvPr id="12" name="Body Level One…"/>
          <p:cNvSpPr txBox="1"/>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20" name="Title Text"/>
          <p:cNvSpPr txBox="1"/>
          <p:nvPr>
            <p:ph type="title"/>
          </p:nvPr>
        </p:nvSpPr>
        <p:spPr>
          <a:xfrm>
            <a:off x="457200" y="274638"/>
            <a:ext cx="8229600" cy="1143001"/>
          </a:xfrm>
          <a:prstGeom prst="rect">
            <a:avLst/>
          </a:prstGeom>
        </p:spPr>
        <p:txBody>
          <a:bodyPr/>
          <a:lstStyle/>
          <a:p>
            <a:pPr/>
            <a:r>
              <a:t>Title Text</a:t>
            </a:r>
          </a:p>
        </p:txBody>
      </p:sp>
      <p:sp>
        <p:nvSpPr>
          <p:cNvPr id="21" name="Body Level One…"/>
          <p:cNvSpPr txBox="1"/>
          <p:nvPr>
            <p:ph type="body" sz="quarter" idx="1"/>
          </p:nvPr>
        </p:nvSpPr>
        <p:spPr>
          <a:xfrm>
            <a:off x="457200" y="1600200"/>
            <a:ext cx="8229600" cy="452596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29" name="Title Text"/>
          <p:cNvSpPr txBox="1"/>
          <p:nvPr>
            <p:ph type="title"/>
          </p:nvPr>
        </p:nvSpPr>
        <p:spPr>
          <a:xfrm>
            <a:off x="722312" y="4406900"/>
            <a:ext cx="7772401" cy="1362075"/>
          </a:xfrm>
          <a:prstGeom prst="rect">
            <a:avLst/>
          </a:prstGeom>
        </p:spPr>
        <p:txBody>
          <a:bodyPr anchor="t"/>
          <a:lstStyle>
            <a:lvl1pPr algn="l">
              <a:defRPr b="1" cap="all" sz="4000"/>
            </a:lvl1pPr>
          </a:lstStyle>
          <a:p>
            <a:pPr/>
            <a:r>
              <a:t>Title Text</a:t>
            </a:r>
          </a:p>
        </p:txBody>
      </p:sp>
      <p:sp>
        <p:nvSpPr>
          <p:cNvPr id="30" name="Body Level One…"/>
          <p:cNvSpPr txBox="1"/>
          <p:nvPr>
            <p:ph type="body" sz="quarter" idx="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38" name="Title Text"/>
          <p:cNvSpPr txBox="1"/>
          <p:nvPr>
            <p:ph type="title"/>
          </p:nvPr>
        </p:nvSpPr>
        <p:spPr>
          <a:xfrm>
            <a:off x="457200" y="274638"/>
            <a:ext cx="8229600" cy="1143001"/>
          </a:xfrm>
          <a:prstGeom prst="rect">
            <a:avLst/>
          </a:prstGeom>
        </p:spPr>
        <p:txBody>
          <a:bodyPr/>
          <a:lstStyle/>
          <a:p>
            <a:pPr/>
            <a:r>
              <a:t>Title Text</a:t>
            </a:r>
          </a:p>
        </p:txBody>
      </p:sp>
      <p:sp>
        <p:nvSpPr>
          <p:cNvPr id="39" name="Body Level One…"/>
          <p:cNvSpPr txBox="1"/>
          <p:nvPr>
            <p:ph type="body" sz="quarter"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47" name="Title Text"/>
          <p:cNvSpPr txBox="1"/>
          <p:nvPr>
            <p:ph type="title"/>
          </p:nvPr>
        </p:nvSpPr>
        <p:spPr>
          <a:xfrm>
            <a:off x="457200" y="274638"/>
            <a:ext cx="8229600" cy="1143001"/>
          </a:xfrm>
          <a:prstGeom prst="rect">
            <a:avLst/>
          </a:prstGeom>
        </p:spPr>
        <p:txBody>
          <a:bodyPr/>
          <a:lstStyle/>
          <a:p>
            <a:pPr/>
            <a:r>
              <a:t>Title Text</a:t>
            </a:r>
          </a:p>
        </p:txBody>
      </p:sp>
      <p:sp>
        <p:nvSpPr>
          <p:cNvPr id="48" name="Body Level One…"/>
          <p:cNvSpPr txBox="1"/>
          <p:nvPr>
            <p:ph type="body" sz="quarter" idx="1"/>
          </p:nvPr>
        </p:nvSpPr>
        <p:spPr>
          <a:xfrm>
            <a:off x="457200" y="1535112"/>
            <a:ext cx="4040188" cy="639763"/>
          </a:xfrm>
          <a:prstGeom prst="rect">
            <a:avLst/>
          </a:prstGeom>
        </p:spPr>
        <p:txBody>
          <a:bodyPr anchor="b"/>
          <a:lstStyle>
            <a:lvl1pPr marL="0" indent="0">
              <a:spcBef>
                <a:spcPts val="500"/>
              </a:spcBef>
              <a:buSzTx/>
              <a:buFontTx/>
              <a:buNone/>
              <a:defRPr b="1" sz="2400"/>
            </a:lvl1pPr>
            <a:lvl2pPr marL="0" indent="457200">
              <a:spcBef>
                <a:spcPts val="500"/>
              </a:spcBef>
              <a:buSzTx/>
              <a:buFontTx/>
              <a:buNone/>
              <a:defRPr b="1" sz="2400"/>
            </a:lvl2pPr>
            <a:lvl3pPr marL="0" indent="914400">
              <a:spcBef>
                <a:spcPts val="500"/>
              </a:spcBef>
              <a:buSzTx/>
              <a:buFontTx/>
              <a:buNone/>
              <a:defRPr b="1" sz="2400"/>
            </a:lvl3pPr>
            <a:lvl4pPr marL="0" indent="1371600">
              <a:spcBef>
                <a:spcPts val="500"/>
              </a:spcBef>
              <a:buSzTx/>
              <a:buFontTx/>
              <a:buNone/>
              <a:defRPr b="1" sz="2400"/>
            </a:lvl4pPr>
            <a:lvl5pPr marL="0" indent="1828800">
              <a:spcBef>
                <a:spcPts val="500"/>
              </a:spcBef>
              <a:buSzTx/>
              <a:buFontTx/>
              <a:buNone/>
              <a:defRPr b="1" sz="2400"/>
            </a:lvl5pPr>
          </a:lstStyle>
          <a:p>
            <a:pPr/>
            <a:r>
              <a:t>Body Level One</a:t>
            </a:r>
          </a:p>
          <a:p>
            <a:pPr lvl="1"/>
            <a:r>
              <a:t>Body Level Two</a:t>
            </a:r>
          </a:p>
          <a:p>
            <a:pPr lvl="2"/>
            <a:r>
              <a:t>Body Level Three</a:t>
            </a:r>
          </a:p>
          <a:p>
            <a:pPr lvl="3"/>
            <a:r>
              <a:t>Body Level Four</a:t>
            </a:r>
          </a:p>
          <a:p>
            <a:pPr lvl="4"/>
            <a:r>
              <a:t>Body Level Five</a:t>
            </a:r>
          </a:p>
        </p:txBody>
      </p:sp>
      <p:sp>
        <p:nvSpPr>
          <p:cNvPr id="49" name="Text Placeholder 4"/>
          <p:cNvSpPr/>
          <p:nvPr>
            <p:ph type="body" sz="quarter" idx="21"/>
          </p:nvPr>
        </p:nvSpPr>
        <p:spPr>
          <a:xfrm>
            <a:off x="4645025" y="1535112"/>
            <a:ext cx="4041775" cy="639763"/>
          </a:xfrm>
          <a:prstGeom prst="rect">
            <a:avLst/>
          </a:prstGeom>
        </p:spPr>
        <p:txBody>
          <a:bodyPr anchor="b"/>
          <a:lstStyle/>
          <a:p>
            <a:pPr marL="0" indent="0">
              <a:spcBef>
                <a:spcPts val="500"/>
              </a:spcBef>
              <a:buSzTx/>
              <a:buFontTx/>
              <a:buNone/>
              <a:defRPr b="1" sz="2400"/>
            </a:pPr>
          </a:p>
        </p:txBody>
      </p:sp>
      <p:sp>
        <p:nvSpPr>
          <p:cNvPr id="5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57" name="Title Text"/>
          <p:cNvSpPr txBox="1"/>
          <p:nvPr>
            <p:ph type="title"/>
          </p:nvPr>
        </p:nvSpPr>
        <p:spPr>
          <a:xfrm>
            <a:off x="457200" y="274638"/>
            <a:ext cx="8229600" cy="1143001"/>
          </a:xfrm>
          <a:prstGeom prst="rect">
            <a:avLst/>
          </a:prstGeom>
        </p:spPr>
        <p:txBody>
          <a:bodyPr/>
          <a:lstStyle/>
          <a:p>
            <a:pPr/>
            <a:r>
              <a:t>Title Text</a:t>
            </a:r>
          </a:p>
        </p:txBody>
      </p:sp>
      <p:sp>
        <p:nvSpPr>
          <p:cNvPr id="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6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72" name="Title Text"/>
          <p:cNvSpPr txBox="1"/>
          <p:nvPr>
            <p:ph type="title"/>
          </p:nvPr>
        </p:nvSpPr>
        <p:spPr>
          <a:xfrm>
            <a:off x="457200" y="273050"/>
            <a:ext cx="3008314" cy="1162050"/>
          </a:xfrm>
          <a:prstGeom prst="rect">
            <a:avLst/>
          </a:prstGeom>
        </p:spPr>
        <p:txBody>
          <a:bodyPr anchor="b"/>
          <a:lstStyle>
            <a:lvl1pPr algn="l">
              <a:defRPr b="1" sz="2000"/>
            </a:lvl1pPr>
          </a:lstStyle>
          <a:p>
            <a:pPr/>
            <a:r>
              <a:t>Title Text</a:t>
            </a:r>
          </a:p>
        </p:txBody>
      </p:sp>
      <p:sp>
        <p:nvSpPr>
          <p:cNvPr id="73" name="Body Level One…"/>
          <p:cNvSpPr txBox="1"/>
          <p:nvPr>
            <p:ph type="body" sz="quarter" idx="1"/>
          </p:nvPr>
        </p:nvSpPr>
        <p:spPr>
          <a:xfrm>
            <a:off x="3575050" y="273050"/>
            <a:ext cx="5111750" cy="5853113"/>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4" name="Text Placeholder 3"/>
          <p:cNvSpPr/>
          <p:nvPr>
            <p:ph type="body" sz="quarter" idx="21"/>
          </p:nvPr>
        </p:nvSpPr>
        <p:spPr>
          <a:xfrm>
            <a:off x="457199" y="1435100"/>
            <a:ext cx="3008315" cy="4691063"/>
          </a:xfrm>
          <a:prstGeom prst="rect">
            <a:avLst/>
          </a:prstGeom>
        </p:spPr>
        <p:txBody>
          <a:bodyPr/>
          <a:lstStyle/>
          <a:p>
            <a:pPr marL="0" indent="0">
              <a:spcBef>
                <a:spcPts val="300"/>
              </a:spcBef>
              <a:buSzTx/>
              <a:buFontTx/>
              <a:buNone/>
              <a:defRPr sz="1400"/>
            </a:pPr>
          </a:p>
        </p:txBody>
      </p:sp>
      <p:sp>
        <p:nvSpPr>
          <p:cNvPr id="7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82" name="Title Text"/>
          <p:cNvSpPr txBox="1"/>
          <p:nvPr>
            <p:ph type="title"/>
          </p:nvPr>
        </p:nvSpPr>
        <p:spPr>
          <a:xfrm>
            <a:off x="1792288" y="4800600"/>
            <a:ext cx="5486401" cy="566738"/>
          </a:xfrm>
          <a:prstGeom prst="rect">
            <a:avLst/>
          </a:prstGeom>
        </p:spPr>
        <p:txBody>
          <a:bodyPr anchor="b"/>
          <a:lstStyle>
            <a:lvl1pPr algn="l">
              <a:defRPr b="1" sz="2000"/>
            </a:lvl1pPr>
          </a:lstStyle>
          <a:p>
            <a:pPr/>
            <a:r>
              <a:t>Title Text</a:t>
            </a:r>
          </a:p>
        </p:txBody>
      </p:sp>
      <p:sp>
        <p:nvSpPr>
          <p:cNvPr id="83" name="Picture Placeholder 2"/>
          <p:cNvSpPr/>
          <p:nvPr>
            <p:ph type="pic" sz="quarter" idx="21"/>
          </p:nvPr>
        </p:nvSpPr>
        <p:spPr>
          <a:xfrm>
            <a:off x="1792288" y="612775"/>
            <a:ext cx="5486401" cy="4114800"/>
          </a:xfrm>
          <a:prstGeom prst="rect">
            <a:avLst/>
          </a:prstGeom>
        </p:spPr>
        <p:txBody>
          <a:bodyPr lIns="91439" rIns="91439">
            <a:noAutofit/>
          </a:bodyPr>
          <a:lstStyle/>
          <a:p>
            <a:pPr/>
          </a:p>
        </p:txBody>
      </p:sp>
      <p:sp>
        <p:nvSpPr>
          <p:cNvPr id="84" name="Body Level One…"/>
          <p:cNvSpPr txBox="1"/>
          <p:nvPr>
            <p:ph type="body" sz="quarter" idx="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pPr/>
            <a:r>
              <a:t>Body Level One</a:t>
            </a:r>
          </a:p>
          <a:p>
            <a:pPr lvl="1"/>
            <a:r>
              <a:t>Body Level Two</a:t>
            </a:r>
          </a:p>
          <a:p>
            <a:pPr lvl="2"/>
            <a:r>
              <a:t>Body Level Three</a:t>
            </a:r>
          </a:p>
          <a:p>
            <a:pPr lvl="3"/>
            <a:r>
              <a:t>Body Level Four</a:t>
            </a:r>
          </a:p>
          <a:p>
            <a:pPr lvl="4"/>
            <a:r>
              <a:t>Body Level Five</a:t>
            </a:r>
          </a:p>
        </p:txBody>
      </p:sp>
      <p:sp>
        <p:nvSpPr>
          <p:cNvPr id="8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914400" y="138112"/>
            <a:ext cx="16459200" cy="2262188"/>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p>
            <a:pPr/>
            <a:r>
              <a:t>Title Text</a:t>
            </a:r>
          </a:p>
        </p:txBody>
      </p:sp>
      <p:sp>
        <p:nvSpPr>
          <p:cNvPr id="3" name="Body Level One…"/>
          <p:cNvSpPr txBox="1"/>
          <p:nvPr>
            <p:ph type="body" idx="1"/>
          </p:nvPr>
        </p:nvSpPr>
        <p:spPr>
          <a:xfrm>
            <a:off x="914400" y="2400300"/>
            <a:ext cx="16459200" cy="7886700"/>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8428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xmlns:p14="http://schemas.microsoft.com/office/powerpoint/2010/main" spd="med" advClick="1"/>
  <p:txStyles>
    <p:titleStyle>
      <a:lvl1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b="0" baseline="0" cap="none" i="0" spc="0" strike="noStrike" sz="4400" u="none">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b="0" baseline="0" cap="none" i="0" spc="0" strike="noStrike" sz="3200" u="none">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 Id="rId3" Type="http://schemas.openxmlformats.org/officeDocument/2006/relationships/image" Target="../media/image30.png"/><Relationship Id="rId4" Type="http://schemas.openxmlformats.org/officeDocument/2006/relationships/hyperlink" Target="https://www.theguardian.com/business/2020/feb/05/ryanair-accused-of-greenwash-over-carbon-emissions-claim" TargetMode="External"/><Relationship Id="rId5" Type="http://schemas.openxmlformats.org/officeDocument/2006/relationships/hyperlink" Target="https://www.theguardian.com/business/2019/apr/01/ryanair-new-coal-airline-enters-eu-top-10-emitters-list" TargetMode="External"/><Relationship Id="rId6" Type="http://schemas.openxmlformats.org/officeDocument/2006/relationships/image" Target="../media/image3.png"/><Relationship Id="rId7" Type="http://schemas.openxmlformats.org/officeDocument/2006/relationships/image" Target="../media/image3.tif"/></Relationships>

</file>

<file path=ppt/slides/_rels/slide1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png"/><Relationship Id="rId3" Type="http://schemas.openxmlformats.org/officeDocument/2006/relationships/image" Target="../media/image9.png"/><Relationship Id="rId4" Type="http://schemas.openxmlformats.org/officeDocument/2006/relationships/image" Target="../media/image32.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 Id="rId3" Type="http://schemas.openxmlformats.org/officeDocument/2006/relationships/hyperlink" Target="https://www.electrive.com/2020/01/27/toyota-lexus-in-trouble-for-misleading-ads/" TargetMode="External"/><Relationship Id="rId4" Type="http://schemas.openxmlformats.org/officeDocument/2006/relationships/image" Target="../media/image34.png"/><Relationship Id="rId5" Type="http://schemas.openxmlformats.org/officeDocument/2006/relationships/image" Target="../media/image3.png"/><Relationship Id="rId6" Type="http://schemas.openxmlformats.org/officeDocument/2006/relationships/image" Target="../media/image35.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png"/><Relationship Id="rId3" Type="http://schemas.openxmlformats.org/officeDocument/2006/relationships/hyperlink" Target="https://www.rainforest-alliance.org/" TargetMode="External"/><Relationship Id="rId4" Type="http://schemas.openxmlformats.org/officeDocument/2006/relationships/hyperlink" Target="https://fsc.org/en" TargetMode="External"/><Relationship Id="rId5" Type="http://schemas.openxmlformats.org/officeDocument/2006/relationships/image" Target="../media/image9.png"/><Relationship Id="rId6" Type="http://schemas.openxmlformats.org/officeDocument/2006/relationships/image" Target="../media/image37.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 Id="rId3" Type="http://schemas.openxmlformats.org/officeDocument/2006/relationships/image" Target="../media/image39.png"/><Relationship Id="rId4" Type="http://schemas.openxmlformats.org/officeDocument/2006/relationships/hyperlink" Target="https://www.bbc.com/news/business-34324772" TargetMode="External"/><Relationship Id="rId5" Type="http://schemas.openxmlformats.org/officeDocument/2006/relationships/image" Target="../media/image3.png"/><Relationship Id="rId6" Type="http://schemas.openxmlformats.org/officeDocument/2006/relationships/image" Target="../media/image40.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 Id="rId3" Type="http://schemas.openxmlformats.org/officeDocument/2006/relationships/image" Target="../media/image41.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9.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3.png"/><Relationship Id="rId4" Type="http://schemas.openxmlformats.org/officeDocument/2006/relationships/image" Target="../media/image5.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youtube.com/watch?v=cpm00Z9PXzk" TargetMode="External"/><Relationship Id="rId3" Type="http://schemas.openxmlformats.org/officeDocument/2006/relationships/image" Target="../media/image6.png"/><Relationship Id="rId4" Type="http://schemas.openxmlformats.org/officeDocument/2006/relationships/hyperlink" Target="https://www.youtube.com/watch?v=cpm00Z9PXzk" TargetMode="External"/><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hyperlink" Target="https://www.coca-cola.eu/news/supporting-environment/introducing-a-world-first-a-coke-bottle-made-with-plastic-from-the-sea" TargetMode="External"/><Relationship Id="rId8" Type="http://schemas.openxmlformats.org/officeDocument/2006/relationships/hyperlink" Target="https://brandaudit.breakfreefromplastic.org/brand-audit-2022/" TargetMode="External"/><Relationship Id="rId9" Type="http://schemas.openxmlformats.org/officeDocument/2006/relationships/hyperlink" Target="http://changingmarkets.org/wp-content/uploads/2021/03/MoreTrashMoreCash.pdf" TargetMode="External"/><Relationship Id="rId10" Type="http://schemas.openxmlformats.org/officeDocument/2006/relationships/image" Target="../media/image3.png"/><Relationship Id="rId11" Type="http://schemas.openxmlformats.org/officeDocument/2006/relationships/image" Target="../media/image16.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hyperlink" Target="https://eur.shein.com/campaign/evolushein?lang=en&amp;ref=www&amp;rep=dir&amp;ret=eur" TargetMode="External"/><Relationship Id="rId7" Type="http://schemas.openxmlformats.org/officeDocument/2006/relationships/hyperlink" Target="https://greenwash.com/brands/shein/" TargetMode="External"/><Relationship Id="rId8" Type="http://schemas.openxmlformats.org/officeDocument/2006/relationships/image" Target="../media/image3.png"/><Relationship Id="rId9" Type="http://schemas.openxmlformats.org/officeDocument/2006/relationships/image" Target="../media/image13.png"/><Relationship Id="rId10" Type="http://schemas.openxmlformats.org/officeDocument/2006/relationships/image" Target="../media/image1.tif"/></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 Id="rId3" Type="http://schemas.openxmlformats.org/officeDocument/2006/relationships/hyperlink" Target="https://www.collinsdictionary.com/dictionary/english/greenwash" TargetMode="External"/><Relationship Id="rId4" Type="http://schemas.openxmlformats.org/officeDocument/2006/relationships/hyperlink" Target="https://aboutblaw.com/1fq" TargetMode="External"/><Relationship Id="rId5" Type="http://schemas.openxmlformats.org/officeDocument/2006/relationships/image" Target="../media/image1.png"/><Relationship Id="rId6" Type="http://schemas.openxmlformats.org/officeDocument/2006/relationships/image" Target="../media/image9.png"/><Relationship Id="rId7" Type="http://schemas.openxmlformats.org/officeDocument/2006/relationships/image" Target="../media/image2.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eg"/><Relationship Id="rId3" Type="http://schemas.openxmlformats.org/officeDocument/2006/relationships/image" Target="../media/image21.png"/><Relationship Id="rId4" Type="http://schemas.openxmlformats.org/officeDocument/2006/relationships/image" Target="../media/image9.png"/><Relationship Id="rId5" Type="http://schemas.openxmlformats.org/officeDocument/2006/relationships/image" Target="../media/image22.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 Id="rId3" Type="http://schemas.openxmlformats.org/officeDocument/2006/relationships/image" Target="../media/image24.png"/><Relationship Id="rId4" Type="http://schemas.openxmlformats.org/officeDocument/2006/relationships/hyperlink" Target="https://greenwash.com/brands/unilever/" TargetMode="External"/><Relationship Id="rId5" Type="http://schemas.openxmlformats.org/officeDocument/2006/relationships/image" Target="../media/image3.png"/><Relationship Id="rId6" Type="http://schemas.openxmlformats.org/officeDocument/2006/relationships/image" Target="../media/image25.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 Id="rId3" Type="http://schemas.openxmlformats.org/officeDocument/2006/relationships/image" Target="../media/image27.png"/><Relationship Id="rId4" Type="http://schemas.openxmlformats.org/officeDocument/2006/relationships/hyperlink" Target="https://eia-international.org/wp-content/uploads/2022-EIA-The-Great-UK-Soft-Plastics-Scandal-Full-Brief.pdf" TargetMode="External"/><Relationship Id="rId5" Type="http://schemas.openxmlformats.org/officeDocument/2006/relationships/image" Target="../media/image9.png"/><Relationship Id="rId6"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4" name="Picture 2" descr="Picture 2"/>
          <p:cNvPicPr>
            <a:picLocks noChangeAspect="1"/>
          </p:cNvPicPr>
          <p:nvPr/>
        </p:nvPicPr>
        <p:blipFill>
          <a:blip r:embed="rId2">
            <a:extLst/>
          </a:blip>
          <a:srcRect l="0" t="12500" r="0" b="12499"/>
          <a:stretch>
            <a:fillRect/>
          </a:stretch>
        </p:blipFill>
        <p:spPr>
          <a:xfrm>
            <a:off x="0" y="0"/>
            <a:ext cx="18288000" cy="10287000"/>
          </a:xfrm>
          <a:prstGeom prst="rect">
            <a:avLst/>
          </a:prstGeom>
          <a:ln w="12700">
            <a:miter lim="400000"/>
          </a:ln>
        </p:spPr>
      </p:pic>
      <p:sp>
        <p:nvSpPr>
          <p:cNvPr id="95" name="Freeform 4"/>
          <p:cNvSpPr/>
          <p:nvPr/>
        </p:nvSpPr>
        <p:spPr>
          <a:xfrm>
            <a:off x="1028700" y="1028700"/>
            <a:ext cx="16230601" cy="8229601"/>
          </a:xfrm>
          <a:prstGeom prst="rect">
            <a:avLst/>
          </a:prstGeom>
          <a:solidFill>
            <a:srgbClr val="2A8990">
              <a:alpha val="87843"/>
            </a:srgbClr>
          </a:solidFill>
          <a:ln w="12700">
            <a:miter lim="400000"/>
          </a:ln>
        </p:spPr>
        <p:txBody>
          <a:bodyPr lIns="45719" rIns="45719"/>
          <a:lstStyle/>
          <a:p>
            <a:pPr/>
          </a:p>
        </p:txBody>
      </p:sp>
      <p:sp>
        <p:nvSpPr>
          <p:cNvPr id="96" name="AutoShape 6"/>
          <p:cNvSpPr/>
          <p:nvPr/>
        </p:nvSpPr>
        <p:spPr>
          <a:xfrm flipH="1" flipV="1">
            <a:off x="1869344" y="2554771"/>
            <a:ext cx="14288" cy="3628428"/>
          </a:xfrm>
          <a:prstGeom prst="line">
            <a:avLst/>
          </a:prstGeom>
          <a:ln w="28575">
            <a:solidFill>
              <a:srgbClr val="0C220F"/>
            </a:solidFill>
          </a:ln>
        </p:spPr>
        <p:txBody>
          <a:bodyPr lIns="45719" rIns="45719"/>
          <a:lstStyle/>
          <a:p>
            <a:pPr/>
          </a:p>
        </p:txBody>
      </p:sp>
      <p:sp>
        <p:nvSpPr>
          <p:cNvPr id="97" name="AutoShape 7"/>
          <p:cNvSpPr/>
          <p:nvPr/>
        </p:nvSpPr>
        <p:spPr>
          <a:xfrm flipH="1" flipV="1">
            <a:off x="16383840" y="3963337"/>
            <a:ext cx="14288" cy="2219919"/>
          </a:xfrm>
          <a:prstGeom prst="line">
            <a:avLst/>
          </a:prstGeom>
          <a:ln w="28575">
            <a:solidFill>
              <a:srgbClr val="0C220F"/>
            </a:solidFill>
          </a:ln>
        </p:spPr>
        <p:txBody>
          <a:bodyPr lIns="45719" rIns="45719"/>
          <a:lstStyle/>
          <a:p>
            <a:pPr/>
          </a:p>
        </p:txBody>
      </p:sp>
      <p:pic>
        <p:nvPicPr>
          <p:cNvPr id="98" name="Picture 8" descr="Picture 8"/>
          <p:cNvPicPr>
            <a:picLocks noChangeAspect="1"/>
          </p:cNvPicPr>
          <p:nvPr/>
        </p:nvPicPr>
        <p:blipFill>
          <a:blip r:embed="rId3">
            <a:extLst/>
          </a:blip>
          <a:stretch>
            <a:fillRect/>
          </a:stretch>
        </p:blipFill>
        <p:spPr>
          <a:xfrm rot="4528529">
            <a:off x="747575" y="5238579"/>
            <a:ext cx="2272112" cy="2879405"/>
          </a:xfrm>
          <a:prstGeom prst="rect">
            <a:avLst/>
          </a:prstGeom>
          <a:ln w="12700">
            <a:miter lim="400000"/>
          </a:ln>
        </p:spPr>
      </p:pic>
      <p:pic>
        <p:nvPicPr>
          <p:cNvPr id="99" name="Picture 9" descr="Picture 9"/>
          <p:cNvPicPr>
            <a:picLocks noChangeAspect="1"/>
          </p:cNvPicPr>
          <p:nvPr/>
        </p:nvPicPr>
        <p:blipFill>
          <a:blip r:embed="rId4">
            <a:extLst/>
          </a:blip>
          <a:stretch>
            <a:fillRect/>
          </a:stretch>
        </p:blipFill>
        <p:spPr>
          <a:xfrm>
            <a:off x="14733483" y="7253551"/>
            <a:ext cx="1437275" cy="1430888"/>
          </a:xfrm>
          <a:prstGeom prst="rect">
            <a:avLst/>
          </a:prstGeom>
          <a:ln w="12700">
            <a:miter lim="400000"/>
          </a:ln>
        </p:spPr>
      </p:pic>
      <p:sp>
        <p:nvSpPr>
          <p:cNvPr id="100" name="TextBox 10"/>
          <p:cNvSpPr txBox="1"/>
          <p:nvPr/>
        </p:nvSpPr>
        <p:spPr>
          <a:xfrm>
            <a:off x="1897918" y="7484157"/>
            <a:ext cx="11566163" cy="1015615"/>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2700"/>
              </a:lnSpc>
              <a:defRPr sz="1900">
                <a:solidFill>
                  <a:srgbClr val="0C220F"/>
                </a:solidFill>
                <a:latin typeface="Montserrat Semi-Bold"/>
                <a:ea typeface="Montserrat Semi-Bold"/>
                <a:cs typeface="Montserrat Semi-Bold"/>
                <a:sym typeface="Montserrat Semi-Bold"/>
              </a:defRPr>
            </a:lvl1pPr>
          </a:lstStyle>
          <a:p>
            <a:pPr/>
            <a:r>
              <a:t>This resource was developed with financial support from Irish Aid’s Worldwide Global Schools. the ideas, opinions, and comments therein are entirely the responsibility of its author(s) and do not necessarily represent or reflect Irish Aid and WWGS policy.</a:t>
            </a:r>
          </a:p>
        </p:txBody>
      </p:sp>
      <p:sp>
        <p:nvSpPr>
          <p:cNvPr id="101" name="TextBox 11"/>
          <p:cNvSpPr txBox="1"/>
          <p:nvPr/>
        </p:nvSpPr>
        <p:spPr>
          <a:xfrm>
            <a:off x="2821657" y="4504676"/>
            <a:ext cx="12644687" cy="152296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12000"/>
              </a:lnSpc>
              <a:defRPr sz="10400">
                <a:solidFill>
                  <a:srgbClr val="FFFFFF"/>
                </a:solidFill>
                <a:latin typeface="Gotham Bold"/>
                <a:ea typeface="Gotham Bold"/>
                <a:cs typeface="Gotham Bold"/>
                <a:sym typeface="Gotham Bold"/>
              </a:defRPr>
            </a:lvl1pPr>
          </a:lstStyle>
          <a:p>
            <a:pPr/>
            <a:r>
              <a:t>GREENWASHING</a:t>
            </a:r>
          </a:p>
        </p:txBody>
      </p:sp>
      <p:sp>
        <p:nvSpPr>
          <p:cNvPr id="102" name="TextBox 12"/>
          <p:cNvSpPr txBox="1"/>
          <p:nvPr/>
        </p:nvSpPr>
        <p:spPr>
          <a:xfrm>
            <a:off x="6290720" y="3345798"/>
            <a:ext cx="5706560" cy="110133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9000"/>
              </a:lnSpc>
              <a:defRPr sz="6400">
                <a:solidFill>
                  <a:srgbClr val="FFFFFF"/>
                </a:solidFill>
                <a:latin typeface="Montserrat Semi-Bold Bold"/>
                <a:ea typeface="Montserrat Semi-Bold Bold"/>
                <a:cs typeface="Montserrat Semi-Bold Bold"/>
                <a:sym typeface="Montserrat Semi-Bold Bold"/>
              </a:defRPr>
            </a:lvl1pPr>
          </a:lstStyle>
          <a:p>
            <a:pPr/>
            <a:r>
              <a:t>ACTION ON</a:t>
            </a:r>
          </a:p>
        </p:txBody>
      </p:sp>
      <p:sp>
        <p:nvSpPr>
          <p:cNvPr id="103" name="TextBox 13"/>
          <p:cNvSpPr txBox="1"/>
          <p:nvPr/>
        </p:nvSpPr>
        <p:spPr>
          <a:xfrm>
            <a:off x="13633862" y="6856807"/>
            <a:ext cx="2749979" cy="306574"/>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r">
              <a:lnSpc>
                <a:spcPts val="2500"/>
              </a:lnSpc>
              <a:defRPr>
                <a:solidFill>
                  <a:srgbClr val="0C220F"/>
                </a:solidFill>
                <a:latin typeface="Montserrat Semi-Bold"/>
                <a:ea typeface="Montserrat Semi-Bold"/>
                <a:cs typeface="Montserrat Semi-Bold"/>
                <a:sym typeface="Montserrat Semi-Bold"/>
              </a:defRPr>
            </a:lvl1pPr>
          </a:lstStyle>
          <a:p>
            <a:pPr/>
            <a:r>
              <a:t>SUPPORTED BY</a:t>
            </a:r>
          </a:p>
        </p:txBody>
      </p:sp>
      <p:pic>
        <p:nvPicPr>
          <p:cNvPr id="104" name="Picture 14" descr="Picture 14"/>
          <p:cNvPicPr>
            <a:picLocks noChangeAspect="1"/>
          </p:cNvPicPr>
          <p:nvPr/>
        </p:nvPicPr>
        <p:blipFill>
          <a:blip r:embed="rId3">
            <a:extLst/>
          </a:blip>
          <a:stretch>
            <a:fillRect/>
          </a:stretch>
        </p:blipFill>
        <p:spPr>
          <a:xfrm rot="21415521">
            <a:off x="16459426" y="6242208"/>
            <a:ext cx="2272112" cy="2879405"/>
          </a:xfrm>
          <a:prstGeom prst="rect">
            <a:avLst/>
          </a:prstGeom>
          <a:ln w="12700">
            <a:miter lim="400000"/>
          </a:ln>
        </p:spPr>
      </p:pic>
      <p:pic>
        <p:nvPicPr>
          <p:cNvPr id="105" name="Picture 15" descr="Picture 15"/>
          <p:cNvPicPr>
            <a:picLocks noChangeAspect="1"/>
          </p:cNvPicPr>
          <p:nvPr/>
        </p:nvPicPr>
        <p:blipFill>
          <a:blip r:embed="rId5">
            <a:extLst/>
          </a:blip>
          <a:srcRect l="10063" t="12669" r="14363" b="15919"/>
          <a:stretch>
            <a:fillRect/>
          </a:stretch>
        </p:blipFill>
        <p:spPr>
          <a:xfrm>
            <a:off x="14744659" y="311318"/>
            <a:ext cx="3543342" cy="3436431"/>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C907E"/>
        </a:solidFill>
      </p:bgPr>
    </p:bg>
    <p:spTree>
      <p:nvGrpSpPr>
        <p:cNvPr id="1" name=""/>
        <p:cNvGrpSpPr/>
        <p:nvPr/>
      </p:nvGrpSpPr>
      <p:grpSpPr>
        <a:xfrm>
          <a:off x="0" y="0"/>
          <a:ext cx="0" cy="0"/>
          <a:chOff x="0" y="0"/>
          <a:chExt cx="0" cy="0"/>
        </a:xfrm>
      </p:grpSpPr>
      <p:pic>
        <p:nvPicPr>
          <p:cNvPr id="186" name="Picture 2" descr="Picture 2"/>
          <p:cNvPicPr>
            <a:picLocks noChangeAspect="1"/>
          </p:cNvPicPr>
          <p:nvPr/>
        </p:nvPicPr>
        <p:blipFill>
          <a:blip r:embed="rId2">
            <a:extLst/>
          </a:blip>
          <a:srcRect l="0" t="501" r="0" b="501"/>
          <a:stretch>
            <a:fillRect/>
          </a:stretch>
        </p:blipFill>
        <p:spPr>
          <a:xfrm>
            <a:off x="11308167" y="4273972"/>
            <a:ext cx="5951133" cy="3937737"/>
          </a:xfrm>
          <a:prstGeom prst="rect">
            <a:avLst/>
          </a:prstGeom>
          <a:ln w="12700">
            <a:miter lim="400000"/>
          </a:ln>
        </p:spPr>
      </p:pic>
      <p:pic>
        <p:nvPicPr>
          <p:cNvPr id="187" name="Picture 3" descr="Picture 3"/>
          <p:cNvPicPr>
            <a:picLocks noChangeAspect="1"/>
          </p:cNvPicPr>
          <p:nvPr/>
        </p:nvPicPr>
        <p:blipFill>
          <a:blip r:embed="rId3">
            <a:extLst/>
          </a:blip>
          <a:stretch>
            <a:fillRect/>
          </a:stretch>
        </p:blipFill>
        <p:spPr>
          <a:xfrm>
            <a:off x="-239025" y="8408526"/>
            <a:ext cx="2051103" cy="2051103"/>
          </a:xfrm>
          <a:prstGeom prst="rect">
            <a:avLst/>
          </a:prstGeom>
          <a:ln w="12700">
            <a:miter lim="400000"/>
          </a:ln>
        </p:spPr>
      </p:pic>
      <p:sp>
        <p:nvSpPr>
          <p:cNvPr id="188" name="TextBox 4"/>
          <p:cNvSpPr txBox="1"/>
          <p:nvPr/>
        </p:nvSpPr>
        <p:spPr>
          <a:xfrm>
            <a:off x="1028699" y="885824"/>
            <a:ext cx="9999135" cy="259357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10400"/>
              </a:lnSpc>
              <a:defRPr sz="7400">
                <a:solidFill>
                  <a:srgbClr val="FFFFFF"/>
                </a:solidFill>
                <a:latin typeface="Montserrat Semi-Bold"/>
                <a:ea typeface="Montserrat Semi-Bold"/>
                <a:cs typeface="Montserrat Semi-Bold"/>
                <a:sym typeface="Montserrat Semi-Bold"/>
              </a:defRPr>
            </a:lvl1pPr>
          </a:lstStyle>
          <a:p>
            <a:pPr/>
            <a:r>
              <a:t>THE LESSER OF TWO EVILS</a:t>
            </a:r>
          </a:p>
        </p:txBody>
      </p:sp>
      <p:sp>
        <p:nvSpPr>
          <p:cNvPr id="189" name="TextBox 5"/>
          <p:cNvSpPr txBox="1"/>
          <p:nvPr/>
        </p:nvSpPr>
        <p:spPr>
          <a:xfrm>
            <a:off x="1028699" y="3765398"/>
            <a:ext cx="9999135" cy="515378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700"/>
              </a:lnSpc>
              <a:defRPr sz="2700">
                <a:solidFill>
                  <a:srgbClr val="FFFFFF"/>
                </a:solidFill>
                <a:latin typeface="Gotham"/>
                <a:ea typeface="Gotham"/>
                <a:cs typeface="Gotham"/>
                <a:sym typeface="Gotham"/>
              </a:defRPr>
            </a:pPr>
            <a:r>
              <a:t>Maybe they’re better than another brand - or maybe they’re the best of a bad bunch?</a:t>
            </a:r>
          </a:p>
          <a:p>
            <a:pPr>
              <a:lnSpc>
                <a:spcPts val="3700"/>
              </a:lnSpc>
              <a:defRPr sz="2700">
                <a:solidFill>
                  <a:srgbClr val="FFFFFF"/>
                </a:solidFill>
                <a:latin typeface="Gotham"/>
                <a:ea typeface="Gotham"/>
                <a:cs typeface="Gotham"/>
                <a:sym typeface="Gotham"/>
              </a:defRPr>
            </a:pPr>
          </a:p>
          <a:p>
            <a:pPr>
              <a:lnSpc>
                <a:spcPts val="3700"/>
              </a:lnSpc>
              <a:defRPr sz="2700">
                <a:latin typeface="Gotham Bold"/>
                <a:ea typeface="Gotham Bold"/>
                <a:cs typeface="Gotham Bold"/>
                <a:sym typeface="Gotham Bold"/>
              </a:defRPr>
            </a:pPr>
            <a:r>
              <a:t>The claim:</a:t>
            </a:r>
            <a:r>
              <a:rPr>
                <a:solidFill>
                  <a:srgbClr val="FFFFFF"/>
                </a:solidFill>
                <a:latin typeface="Gotham"/>
                <a:ea typeface="Gotham"/>
                <a:cs typeface="Gotham"/>
                <a:sym typeface="Gotham"/>
              </a:rPr>
              <a:t> In 2020, Ryanair claimed they were Europe’s ‘</a:t>
            </a:r>
            <a:r>
              <a:rPr u="sng">
                <a:solidFill>
                  <a:srgbClr val="0000FF"/>
                </a:solidFill>
                <a:uFill>
                  <a:solidFill>
                    <a:srgbClr val="0000FF"/>
                  </a:solidFill>
                </a:uFill>
                <a:latin typeface="Gotham"/>
                <a:ea typeface="Gotham"/>
                <a:cs typeface="Gotham"/>
                <a:sym typeface="Gotham"/>
                <a:hlinkClick r:id="rId4" invalidUrl="" action="" tgtFrame="" tooltip="" history="1" highlightClick="0" endSnd="0"/>
              </a:rPr>
              <a:t>lowest emissions airline</a:t>
            </a:r>
            <a:r>
              <a:rPr>
                <a:solidFill>
                  <a:srgbClr val="FFFFFF"/>
                </a:solidFill>
                <a:latin typeface="Gotham"/>
                <a:ea typeface="Gotham"/>
                <a:cs typeface="Gotham"/>
                <a:sym typeface="Gotham"/>
              </a:rPr>
              <a:t>’ because of new planes, fuel-efficient engines and many seats filled.</a:t>
            </a:r>
            <a:endParaRPr>
              <a:solidFill>
                <a:srgbClr val="FFFFFF"/>
              </a:solidFill>
              <a:latin typeface="Gotham"/>
              <a:ea typeface="Gotham"/>
              <a:cs typeface="Gotham"/>
              <a:sym typeface="Gotham"/>
            </a:endParaRPr>
          </a:p>
          <a:p>
            <a:pPr>
              <a:lnSpc>
                <a:spcPts val="3700"/>
              </a:lnSpc>
              <a:defRPr sz="2700">
                <a:solidFill>
                  <a:srgbClr val="FFFFFF"/>
                </a:solidFill>
                <a:latin typeface="Gotham"/>
                <a:ea typeface="Gotham"/>
                <a:cs typeface="Gotham"/>
                <a:sym typeface="Gotham"/>
              </a:defRPr>
            </a:pPr>
          </a:p>
          <a:p>
            <a:pPr>
              <a:lnSpc>
                <a:spcPts val="3700"/>
              </a:lnSpc>
              <a:defRPr sz="2700">
                <a:latin typeface="Gotham Bold"/>
                <a:ea typeface="Gotham Bold"/>
                <a:cs typeface="Gotham Bold"/>
                <a:sym typeface="Gotham Bold"/>
              </a:defRPr>
            </a:pPr>
            <a:r>
              <a:t>But: </a:t>
            </a:r>
            <a:r>
              <a:rPr>
                <a:solidFill>
                  <a:srgbClr val="FFFFFF"/>
                </a:solidFill>
                <a:latin typeface="Gotham"/>
                <a:ea typeface="Gotham"/>
                <a:cs typeface="Gotham"/>
                <a:sym typeface="Gotham"/>
              </a:rPr>
              <a:t>All flights release massive CO2. Ryanair was </a:t>
            </a:r>
            <a:r>
              <a:rPr u="sng">
                <a:solidFill>
                  <a:srgbClr val="0000FF"/>
                </a:solidFill>
                <a:uFill>
                  <a:solidFill>
                    <a:srgbClr val="0000FF"/>
                  </a:solidFill>
                </a:uFill>
                <a:latin typeface="Gotham"/>
                <a:ea typeface="Gotham"/>
                <a:cs typeface="Gotham"/>
                <a:sym typeface="Gotham"/>
                <a:hlinkClick r:id="rId5" invalidUrl="" action="" tgtFrame="" tooltip="" history="1" highlightClick="0" endSnd="0"/>
              </a:rPr>
              <a:t>one of Europe’s biggest emitters</a:t>
            </a:r>
            <a:r>
              <a:rPr>
                <a:solidFill>
                  <a:srgbClr val="FFFFFF"/>
                </a:solidFill>
                <a:latin typeface="Gotham"/>
                <a:ea typeface="Gotham"/>
                <a:cs typeface="Gotham"/>
                <a:sym typeface="Gotham"/>
              </a:rPr>
              <a:t> in 2019. </a:t>
            </a:r>
            <a:endParaRPr>
              <a:solidFill>
                <a:srgbClr val="FFFFFF"/>
              </a:solidFill>
              <a:latin typeface="Gotham"/>
              <a:ea typeface="Gotham"/>
              <a:cs typeface="Gotham"/>
              <a:sym typeface="Gotham"/>
            </a:endParaRPr>
          </a:p>
          <a:p>
            <a:pPr>
              <a:lnSpc>
                <a:spcPts val="3700"/>
              </a:lnSpc>
              <a:defRPr sz="2700">
                <a:solidFill>
                  <a:srgbClr val="FFFFFF"/>
                </a:solidFill>
                <a:latin typeface="Gotham"/>
                <a:ea typeface="Gotham"/>
                <a:cs typeface="Gotham"/>
                <a:sym typeface="Gotham"/>
              </a:defRPr>
            </a:pPr>
          </a:p>
          <a:p>
            <a:pPr>
              <a:lnSpc>
                <a:spcPts val="3700"/>
              </a:lnSpc>
              <a:defRPr sz="2700">
                <a:latin typeface="Gotham Bold"/>
                <a:ea typeface="Gotham Bold"/>
                <a:cs typeface="Gotham Bold"/>
                <a:sym typeface="Gotham Bold"/>
              </a:defRPr>
            </a:pPr>
            <a:r>
              <a:t>Ask yourself:</a:t>
            </a:r>
            <a:r>
              <a:rPr>
                <a:solidFill>
                  <a:srgbClr val="FFFFFF"/>
                </a:solidFill>
                <a:latin typeface="Gotham"/>
                <a:ea typeface="Gotham"/>
                <a:cs typeface="Gotham"/>
                <a:sym typeface="Gotham"/>
              </a:rPr>
              <a:t> </a:t>
            </a:r>
            <a:r>
              <a:rPr>
                <a:solidFill>
                  <a:srgbClr val="FFFFFF"/>
                </a:solidFill>
                <a:latin typeface="Gotham Bold Italics"/>
                <a:ea typeface="Gotham Bold Italics"/>
                <a:cs typeface="Gotham Bold Italics"/>
                <a:sym typeface="Gotham Bold Italics"/>
              </a:rPr>
              <a:t>How is this brand different to others like it?</a:t>
            </a:r>
          </a:p>
        </p:txBody>
      </p:sp>
      <p:pic>
        <p:nvPicPr>
          <p:cNvPr id="190" name="Picture 6" descr="Picture 6"/>
          <p:cNvPicPr>
            <a:picLocks noChangeAspect="1"/>
          </p:cNvPicPr>
          <p:nvPr/>
        </p:nvPicPr>
        <p:blipFill>
          <a:blip r:embed="rId6">
            <a:extLst/>
          </a:blip>
          <a:srcRect l="10063" t="12669" r="14363" b="15919"/>
          <a:stretch>
            <a:fillRect/>
          </a:stretch>
        </p:blipFill>
        <p:spPr>
          <a:xfrm>
            <a:off x="16107553" y="314396"/>
            <a:ext cx="1888274" cy="1831301"/>
          </a:xfrm>
          <a:prstGeom prst="rect">
            <a:avLst/>
          </a:prstGeom>
          <a:ln w="12700">
            <a:miter lim="400000"/>
          </a:ln>
        </p:spPr>
      </p:pic>
      <p:pic>
        <p:nvPicPr>
          <p:cNvPr id="191" name="Image" descr="Image"/>
          <p:cNvPicPr>
            <a:picLocks noChangeAspect="1"/>
          </p:cNvPicPr>
          <p:nvPr/>
        </p:nvPicPr>
        <p:blipFill>
          <a:blip r:embed="rId7">
            <a:extLst/>
          </a:blip>
          <a:stretch>
            <a:fillRect/>
          </a:stretch>
        </p:blipFill>
        <p:spPr>
          <a:xfrm>
            <a:off x="17276141" y="9503730"/>
            <a:ext cx="857049" cy="725869"/>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3" name="Picture 2" descr="Picture 2"/>
          <p:cNvPicPr>
            <a:picLocks noChangeAspect="1"/>
          </p:cNvPicPr>
          <p:nvPr/>
        </p:nvPicPr>
        <p:blipFill>
          <a:blip r:embed="rId2">
            <a:extLst/>
          </a:blip>
          <a:stretch>
            <a:fillRect/>
          </a:stretch>
        </p:blipFill>
        <p:spPr>
          <a:xfrm>
            <a:off x="1028700" y="2162192"/>
            <a:ext cx="6017396" cy="7096108"/>
          </a:xfrm>
          <a:prstGeom prst="rect">
            <a:avLst/>
          </a:prstGeom>
          <a:ln w="12700">
            <a:miter lim="400000"/>
          </a:ln>
        </p:spPr>
      </p:pic>
      <p:sp>
        <p:nvSpPr>
          <p:cNvPr id="194" name="TextBox 3"/>
          <p:cNvSpPr txBox="1"/>
          <p:nvPr/>
        </p:nvSpPr>
        <p:spPr>
          <a:xfrm>
            <a:off x="8297333" y="2707331"/>
            <a:ext cx="8961968" cy="3942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900"/>
              </a:lnSpc>
              <a:defRPr sz="2700">
                <a:latin typeface="Gotham"/>
                <a:ea typeface="Gotham"/>
                <a:cs typeface="Gotham"/>
                <a:sym typeface="Gotham"/>
              </a:defRPr>
            </a:pPr>
            <a:r>
              <a:t>It might be true, but it doesn’t help people make a decision.</a:t>
            </a:r>
          </a:p>
          <a:p>
            <a:pPr>
              <a:lnSpc>
                <a:spcPts val="3900"/>
              </a:lnSpc>
              <a:defRPr sz="2700">
                <a:latin typeface="Gotham"/>
                <a:ea typeface="Gotham"/>
                <a:cs typeface="Gotham"/>
                <a:sym typeface="Gotham"/>
              </a:defRPr>
            </a:pPr>
          </a:p>
          <a:p>
            <a:pPr>
              <a:lnSpc>
                <a:spcPts val="3900"/>
              </a:lnSpc>
              <a:defRPr sz="2700">
                <a:solidFill>
                  <a:srgbClr val="0C907E"/>
                </a:solidFill>
                <a:latin typeface="Gotham Bold"/>
                <a:ea typeface="Gotham Bold"/>
                <a:cs typeface="Gotham Bold"/>
                <a:sym typeface="Gotham Bold"/>
              </a:defRPr>
            </a:pPr>
            <a:r>
              <a:t>The claim:</a:t>
            </a:r>
            <a:r>
              <a:rPr>
                <a:solidFill>
                  <a:srgbClr val="FFFFFF"/>
                </a:solidFill>
                <a:latin typeface="Gotham"/>
                <a:ea typeface="Gotham"/>
                <a:cs typeface="Gotham"/>
                <a:sym typeface="Gotham"/>
              </a:rPr>
              <a:t> </a:t>
            </a:r>
            <a:r>
              <a:rPr>
                <a:solidFill>
                  <a:srgbClr val="000000"/>
                </a:solidFill>
                <a:latin typeface="Gotham"/>
                <a:ea typeface="Gotham"/>
                <a:cs typeface="Gotham"/>
                <a:sym typeface="Gotham"/>
              </a:rPr>
              <a:t>Deodorants will often claim they do not contain CFC, a chemical that damages the ozone system</a:t>
            </a:r>
            <a:endParaRPr>
              <a:solidFill>
                <a:srgbClr val="000000"/>
              </a:solidFill>
              <a:latin typeface="Gotham"/>
              <a:ea typeface="Gotham"/>
              <a:cs typeface="Gotham"/>
              <a:sym typeface="Gotham"/>
            </a:endParaRPr>
          </a:p>
          <a:p>
            <a:pPr>
              <a:lnSpc>
                <a:spcPts val="3900"/>
              </a:lnSpc>
              <a:defRPr sz="2700">
                <a:latin typeface="Gotham"/>
                <a:ea typeface="Gotham"/>
                <a:cs typeface="Gotham"/>
                <a:sym typeface="Gotham"/>
              </a:defRPr>
            </a:pPr>
          </a:p>
          <a:p>
            <a:pPr>
              <a:lnSpc>
                <a:spcPts val="3900"/>
              </a:lnSpc>
              <a:defRPr sz="2700">
                <a:solidFill>
                  <a:srgbClr val="0C907E"/>
                </a:solidFill>
                <a:latin typeface="Gotham Bold"/>
                <a:ea typeface="Gotham Bold"/>
                <a:cs typeface="Gotham Bold"/>
                <a:sym typeface="Gotham Bold"/>
              </a:defRPr>
            </a:pPr>
            <a:r>
              <a:t>But:</a:t>
            </a:r>
            <a:r>
              <a:rPr>
                <a:solidFill>
                  <a:srgbClr val="000000"/>
                </a:solidFill>
                <a:latin typeface="Gotham"/>
                <a:ea typeface="Gotham"/>
                <a:cs typeface="Gotham"/>
                <a:sym typeface="Gotham"/>
              </a:rPr>
              <a:t> CFCs have been illegal in products since the 1990s</a:t>
            </a:r>
            <a:endParaRPr>
              <a:solidFill>
                <a:srgbClr val="000000"/>
              </a:solidFill>
              <a:latin typeface="Gotham"/>
              <a:ea typeface="Gotham"/>
              <a:cs typeface="Gotham"/>
              <a:sym typeface="Gotham"/>
            </a:endParaRPr>
          </a:p>
          <a:p>
            <a:pPr>
              <a:lnSpc>
                <a:spcPts val="3900"/>
              </a:lnSpc>
              <a:defRPr sz="2700">
                <a:latin typeface="Gotham"/>
                <a:ea typeface="Gotham"/>
                <a:cs typeface="Gotham"/>
                <a:sym typeface="Gotham"/>
              </a:defRPr>
            </a:pPr>
          </a:p>
          <a:p>
            <a:pPr>
              <a:lnSpc>
                <a:spcPts val="3900"/>
              </a:lnSpc>
              <a:defRPr sz="2700">
                <a:solidFill>
                  <a:srgbClr val="0C907E"/>
                </a:solidFill>
                <a:latin typeface="Gotham Bold"/>
                <a:ea typeface="Gotham Bold"/>
                <a:cs typeface="Gotham Bold"/>
                <a:sym typeface="Gotham Bold"/>
              </a:defRPr>
            </a:pPr>
            <a:r>
              <a:t>Ask yourself:</a:t>
            </a:r>
            <a:r>
              <a:rPr>
                <a:solidFill>
                  <a:srgbClr val="FFFFFF"/>
                </a:solidFill>
              </a:rPr>
              <a:t> </a:t>
            </a:r>
            <a:r>
              <a:rPr>
                <a:solidFill>
                  <a:srgbClr val="000000"/>
                </a:solidFill>
                <a:latin typeface="Gotham Bold Italics"/>
                <a:ea typeface="Gotham Bold Italics"/>
                <a:cs typeface="Gotham Bold Italics"/>
                <a:sym typeface="Gotham Bold Italics"/>
              </a:rPr>
              <a:t>Is there a legal requirement to do this?</a:t>
            </a:r>
          </a:p>
        </p:txBody>
      </p:sp>
      <p:sp>
        <p:nvSpPr>
          <p:cNvPr id="195" name="TextBox 4"/>
          <p:cNvSpPr txBox="1"/>
          <p:nvPr/>
        </p:nvSpPr>
        <p:spPr>
          <a:xfrm>
            <a:off x="8297333" y="1361760"/>
            <a:ext cx="7262271" cy="12727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10400"/>
              </a:lnSpc>
              <a:defRPr sz="7400">
                <a:latin typeface="Montserrat Semi-Bold"/>
                <a:ea typeface="Montserrat Semi-Bold"/>
                <a:cs typeface="Montserrat Semi-Bold"/>
                <a:sym typeface="Montserrat Semi-Bold"/>
              </a:defRPr>
            </a:lvl1pPr>
          </a:lstStyle>
          <a:p>
            <a:pPr/>
            <a:r>
              <a:t>IRRELEVANCE</a:t>
            </a:r>
          </a:p>
        </p:txBody>
      </p:sp>
      <p:pic>
        <p:nvPicPr>
          <p:cNvPr id="196" name="Picture 5" descr="Picture 5"/>
          <p:cNvPicPr>
            <a:picLocks noChangeAspect="1"/>
          </p:cNvPicPr>
          <p:nvPr/>
        </p:nvPicPr>
        <p:blipFill>
          <a:blip r:embed="rId3">
            <a:extLst/>
          </a:blip>
          <a:stretch>
            <a:fillRect/>
          </a:stretch>
        </p:blipFill>
        <p:spPr>
          <a:xfrm>
            <a:off x="16172285" y="308448"/>
            <a:ext cx="1762933" cy="1762932"/>
          </a:xfrm>
          <a:prstGeom prst="rect">
            <a:avLst/>
          </a:prstGeom>
          <a:ln w="12700">
            <a:miter lim="400000"/>
          </a:ln>
        </p:spPr>
      </p:pic>
      <p:pic>
        <p:nvPicPr>
          <p:cNvPr id="197" name="Screenshot 2023-08-03 at 17.03.16.png" descr="Screenshot 2023-08-03 at 17.03.16.png"/>
          <p:cNvPicPr>
            <a:picLocks noChangeAspect="1"/>
          </p:cNvPicPr>
          <p:nvPr/>
        </p:nvPicPr>
        <p:blipFill>
          <a:blip r:embed="rId4">
            <a:extLst/>
          </a:blip>
          <a:stretch>
            <a:fillRect/>
          </a:stretch>
        </p:blipFill>
        <p:spPr>
          <a:xfrm>
            <a:off x="134927" y="9506349"/>
            <a:ext cx="673101" cy="546101"/>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A8990"/>
        </a:solidFill>
      </p:bgPr>
    </p:bg>
    <p:spTree>
      <p:nvGrpSpPr>
        <p:cNvPr id="1" name=""/>
        <p:cNvGrpSpPr/>
        <p:nvPr/>
      </p:nvGrpSpPr>
      <p:grpSpPr>
        <a:xfrm>
          <a:off x="0" y="0"/>
          <a:ext cx="0" cy="0"/>
          <a:chOff x="0" y="0"/>
          <a:chExt cx="0" cy="0"/>
        </a:xfrm>
      </p:grpSpPr>
      <p:pic>
        <p:nvPicPr>
          <p:cNvPr id="199" name="Picture 2" descr="Picture 2"/>
          <p:cNvPicPr>
            <a:picLocks noChangeAspect="1"/>
          </p:cNvPicPr>
          <p:nvPr/>
        </p:nvPicPr>
        <p:blipFill>
          <a:blip r:embed="rId2">
            <a:extLst/>
          </a:blip>
          <a:stretch>
            <a:fillRect/>
          </a:stretch>
        </p:blipFill>
        <p:spPr>
          <a:xfrm>
            <a:off x="11463665" y="3396872"/>
            <a:ext cx="6345970" cy="5534913"/>
          </a:xfrm>
          <a:prstGeom prst="rect">
            <a:avLst/>
          </a:prstGeom>
          <a:ln w="12700">
            <a:miter lim="400000"/>
          </a:ln>
        </p:spPr>
      </p:pic>
      <p:sp>
        <p:nvSpPr>
          <p:cNvPr id="200" name="TextBox 3"/>
          <p:cNvSpPr txBox="1"/>
          <p:nvPr/>
        </p:nvSpPr>
        <p:spPr>
          <a:xfrm>
            <a:off x="1028700" y="1330325"/>
            <a:ext cx="6584937" cy="12727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10400"/>
              </a:lnSpc>
              <a:defRPr sz="7400">
                <a:solidFill>
                  <a:srgbClr val="FFFFFF"/>
                </a:solidFill>
                <a:latin typeface="Montserrat Semi-Bold"/>
                <a:ea typeface="Montserrat Semi-Bold"/>
                <a:cs typeface="Montserrat Semi-Bold"/>
                <a:sym typeface="Montserrat Semi-Bold"/>
              </a:defRPr>
            </a:lvl1pPr>
          </a:lstStyle>
          <a:p>
            <a:pPr/>
            <a:r>
              <a:t>VAGUENESS </a:t>
            </a:r>
          </a:p>
        </p:txBody>
      </p:sp>
      <p:sp>
        <p:nvSpPr>
          <p:cNvPr id="201" name="TextBox 4"/>
          <p:cNvSpPr txBox="1"/>
          <p:nvPr/>
        </p:nvSpPr>
        <p:spPr>
          <a:xfrm>
            <a:off x="1028700" y="3656712"/>
            <a:ext cx="9702800" cy="493280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900"/>
              </a:lnSpc>
              <a:defRPr sz="2700">
                <a:solidFill>
                  <a:srgbClr val="FFFFFF"/>
                </a:solidFill>
                <a:latin typeface="Gotham"/>
                <a:ea typeface="Gotham"/>
                <a:cs typeface="Gotham"/>
                <a:sym typeface="Gotham"/>
              </a:defRPr>
            </a:pPr>
            <a:r>
              <a:t>The words used are vague or designed to confuse you</a:t>
            </a:r>
          </a:p>
          <a:p>
            <a:pPr>
              <a:lnSpc>
                <a:spcPts val="3900"/>
              </a:lnSpc>
              <a:defRPr sz="2700">
                <a:solidFill>
                  <a:srgbClr val="FFFFFF"/>
                </a:solidFill>
                <a:latin typeface="Gotham"/>
                <a:ea typeface="Gotham"/>
                <a:cs typeface="Gotham"/>
                <a:sym typeface="Gotham"/>
              </a:defRPr>
            </a:pPr>
          </a:p>
          <a:p>
            <a:pPr>
              <a:lnSpc>
                <a:spcPts val="3900"/>
              </a:lnSpc>
              <a:defRPr sz="2700">
                <a:latin typeface="Gotham Bold"/>
                <a:ea typeface="Gotham Bold"/>
                <a:cs typeface="Gotham Bold"/>
                <a:sym typeface="Gotham Bold"/>
              </a:defRPr>
            </a:pPr>
            <a:r>
              <a:t>The claim:</a:t>
            </a:r>
            <a:r>
              <a:rPr>
                <a:solidFill>
                  <a:srgbClr val="FFFFFF"/>
                </a:solidFill>
                <a:latin typeface="Gotham"/>
                <a:ea typeface="Gotham"/>
                <a:cs typeface="Gotham"/>
                <a:sym typeface="Gotham"/>
              </a:rPr>
              <a:t> Lexus have a self-charging hybrid car. Does this mean it creates its own energy?</a:t>
            </a:r>
            <a:endParaRPr>
              <a:solidFill>
                <a:srgbClr val="FFFFFF"/>
              </a:solidFill>
              <a:latin typeface="Gotham"/>
              <a:ea typeface="Gotham"/>
              <a:cs typeface="Gotham"/>
              <a:sym typeface="Gotham"/>
            </a:endParaRPr>
          </a:p>
          <a:p>
            <a:pPr>
              <a:lnSpc>
                <a:spcPts val="3900"/>
              </a:lnSpc>
              <a:defRPr sz="2700">
                <a:solidFill>
                  <a:srgbClr val="FFFFFF"/>
                </a:solidFill>
                <a:latin typeface="Gotham"/>
                <a:ea typeface="Gotham"/>
                <a:cs typeface="Gotham"/>
                <a:sym typeface="Gotham"/>
              </a:defRPr>
            </a:pPr>
          </a:p>
          <a:p>
            <a:pPr>
              <a:lnSpc>
                <a:spcPts val="3900"/>
              </a:lnSpc>
              <a:defRPr sz="2700">
                <a:latin typeface="Gotham Bold"/>
                <a:ea typeface="Gotham Bold"/>
                <a:cs typeface="Gotham Bold"/>
                <a:sym typeface="Gotham Bold"/>
              </a:defRPr>
            </a:pPr>
            <a:r>
              <a:t>But: </a:t>
            </a:r>
            <a:r>
              <a:rPr>
                <a:solidFill>
                  <a:srgbClr val="FFFFFF"/>
                </a:solidFill>
                <a:latin typeface="Gotham"/>
                <a:ea typeface="Gotham"/>
                <a:cs typeface="Gotham"/>
                <a:sym typeface="Gotham"/>
              </a:rPr>
              <a:t>The car </a:t>
            </a:r>
            <a:r>
              <a:rPr u="sng">
                <a:solidFill>
                  <a:srgbClr val="0000FF"/>
                </a:solidFill>
                <a:uFill>
                  <a:solidFill>
                    <a:srgbClr val="0000FF"/>
                  </a:solidFill>
                </a:uFill>
                <a:latin typeface="Gotham"/>
                <a:ea typeface="Gotham"/>
                <a:cs typeface="Gotham"/>
                <a:sym typeface="Gotham"/>
                <a:hlinkClick r:id="rId3" invalidUrl="" action="" tgtFrame="" tooltip="" history="1" highlightClick="0" endSnd="0"/>
              </a:rPr>
              <a:t>needs to be plugged in</a:t>
            </a:r>
            <a:r>
              <a:rPr>
                <a:solidFill>
                  <a:srgbClr val="FFFFFF"/>
                </a:solidFill>
                <a:latin typeface="Gotham"/>
                <a:ea typeface="Gotham"/>
                <a:cs typeface="Gotham"/>
                <a:sym typeface="Gotham"/>
              </a:rPr>
              <a:t> to charge the battery - or it can create energy from fossil fuels.</a:t>
            </a:r>
            <a:endParaRPr>
              <a:solidFill>
                <a:srgbClr val="FFFFFF"/>
              </a:solidFill>
              <a:latin typeface="Gotham"/>
              <a:ea typeface="Gotham"/>
              <a:cs typeface="Gotham"/>
              <a:sym typeface="Gotham"/>
            </a:endParaRPr>
          </a:p>
          <a:p>
            <a:pPr>
              <a:lnSpc>
                <a:spcPts val="3900"/>
              </a:lnSpc>
              <a:defRPr sz="2700">
                <a:solidFill>
                  <a:srgbClr val="FFFFFF"/>
                </a:solidFill>
                <a:latin typeface="Gotham"/>
                <a:ea typeface="Gotham"/>
                <a:cs typeface="Gotham"/>
                <a:sym typeface="Gotham"/>
              </a:defRPr>
            </a:pPr>
          </a:p>
          <a:p>
            <a:pPr>
              <a:lnSpc>
                <a:spcPts val="3900"/>
              </a:lnSpc>
              <a:defRPr sz="2700">
                <a:latin typeface="Gotham Bold"/>
                <a:ea typeface="Gotham Bold"/>
                <a:cs typeface="Gotham Bold"/>
                <a:sym typeface="Gotham Bold"/>
              </a:defRPr>
            </a:pPr>
            <a:r>
              <a:t>Ask yourself:</a:t>
            </a:r>
            <a:r>
              <a:rPr>
                <a:solidFill>
                  <a:srgbClr val="FFFFFF"/>
                </a:solidFill>
                <a:latin typeface="Gotham"/>
                <a:ea typeface="Gotham"/>
                <a:cs typeface="Gotham"/>
                <a:sym typeface="Gotham"/>
              </a:rPr>
              <a:t> </a:t>
            </a:r>
            <a:r>
              <a:rPr>
                <a:solidFill>
                  <a:srgbClr val="FFFFFF"/>
                </a:solidFill>
                <a:latin typeface="Gotham Bold Italics"/>
                <a:ea typeface="Gotham Bold Italics"/>
                <a:cs typeface="Gotham Bold Italics"/>
                <a:sym typeface="Gotham Bold Italics"/>
              </a:rPr>
              <a:t>Do the words mean what I think they mean? Could they mean something else?</a:t>
            </a:r>
          </a:p>
        </p:txBody>
      </p:sp>
      <p:sp>
        <p:nvSpPr>
          <p:cNvPr id="202" name="TextBox 5"/>
          <p:cNvSpPr txBox="1"/>
          <p:nvPr/>
        </p:nvSpPr>
        <p:spPr>
          <a:xfrm>
            <a:off x="1028700" y="8893684"/>
            <a:ext cx="10158105" cy="572513"/>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2300"/>
              </a:lnSpc>
              <a:defRPr sz="1600">
                <a:latin typeface="Montserrat Semi-Bold"/>
                <a:ea typeface="Montserrat Semi-Bold"/>
                <a:cs typeface="Montserrat Semi-Bold"/>
                <a:sym typeface="Montserrat Semi-Bold"/>
              </a:defRPr>
            </a:lvl1pPr>
          </a:lstStyle>
          <a:p>
            <a:pPr/>
            <a:r>
              <a:t>This advertisement was found to be a false claim by the Norwegian Consumer Protection Agency. A similar challenge was found not to be false by the Irish Advertising Standards Authority.</a:t>
            </a:r>
          </a:p>
        </p:txBody>
      </p:sp>
      <p:pic>
        <p:nvPicPr>
          <p:cNvPr id="203" name="Picture 6" descr="Picture 6"/>
          <p:cNvPicPr>
            <a:picLocks noChangeAspect="1"/>
          </p:cNvPicPr>
          <p:nvPr/>
        </p:nvPicPr>
        <p:blipFill>
          <a:blip r:embed="rId4">
            <a:extLst/>
          </a:blip>
          <a:stretch>
            <a:fillRect/>
          </a:stretch>
        </p:blipFill>
        <p:spPr>
          <a:xfrm>
            <a:off x="6213235" y="-27422"/>
            <a:ext cx="2930765" cy="3093586"/>
          </a:xfrm>
          <a:prstGeom prst="rect">
            <a:avLst/>
          </a:prstGeom>
          <a:ln w="12700">
            <a:miter lim="400000"/>
          </a:ln>
        </p:spPr>
      </p:pic>
      <p:pic>
        <p:nvPicPr>
          <p:cNvPr id="204" name="Picture 7" descr="Picture 7"/>
          <p:cNvPicPr>
            <a:picLocks noChangeAspect="1"/>
          </p:cNvPicPr>
          <p:nvPr/>
        </p:nvPicPr>
        <p:blipFill>
          <a:blip r:embed="rId5">
            <a:extLst/>
          </a:blip>
          <a:srcRect l="10063" t="12669" r="14363" b="15919"/>
          <a:stretch>
            <a:fillRect/>
          </a:stretch>
        </p:blipFill>
        <p:spPr>
          <a:xfrm>
            <a:off x="16107553" y="314396"/>
            <a:ext cx="1888274" cy="1831301"/>
          </a:xfrm>
          <a:prstGeom prst="rect">
            <a:avLst/>
          </a:prstGeom>
          <a:ln w="12700">
            <a:miter lim="400000"/>
          </a:ln>
        </p:spPr>
      </p:pic>
      <p:pic>
        <p:nvPicPr>
          <p:cNvPr id="205" name="Screenshot 2023-08-03 at 17.03.45.png" descr="Screenshot 2023-08-03 at 17.03.45.png"/>
          <p:cNvPicPr>
            <a:picLocks noChangeAspect="1"/>
          </p:cNvPicPr>
          <p:nvPr/>
        </p:nvPicPr>
        <p:blipFill>
          <a:blip r:embed="rId6">
            <a:extLst/>
          </a:blip>
          <a:stretch>
            <a:fillRect/>
          </a:stretch>
        </p:blipFill>
        <p:spPr>
          <a:xfrm>
            <a:off x="17318095" y="9476721"/>
            <a:ext cx="762001" cy="660401"/>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210" name="Group 2"/>
          <p:cNvGrpSpPr/>
          <p:nvPr/>
        </p:nvGrpSpPr>
        <p:grpSpPr>
          <a:xfrm>
            <a:off x="1028699" y="2860691"/>
            <a:ext cx="6083301" cy="5345838"/>
            <a:chOff x="0" y="0"/>
            <a:chExt cx="6083300" cy="5345836"/>
          </a:xfrm>
        </p:grpSpPr>
        <p:pic>
          <p:nvPicPr>
            <p:cNvPr id="207" name="Picture 3" descr="Picture 3"/>
            <p:cNvPicPr>
              <a:picLocks noChangeAspect="1"/>
            </p:cNvPicPr>
            <p:nvPr/>
          </p:nvPicPr>
          <p:blipFill>
            <a:blip r:embed="rId2">
              <a:extLst/>
            </a:blip>
            <a:stretch>
              <a:fillRect/>
            </a:stretch>
          </p:blipFill>
          <p:spPr>
            <a:xfrm>
              <a:off x="0" y="0"/>
              <a:ext cx="6083301" cy="2786006"/>
            </a:xfrm>
            <a:prstGeom prst="rect">
              <a:avLst/>
            </a:prstGeom>
            <a:ln w="12700" cap="flat">
              <a:noFill/>
              <a:miter lim="400000"/>
            </a:ln>
            <a:effectLst/>
          </p:spPr>
        </p:pic>
        <p:sp>
          <p:nvSpPr>
            <p:cNvPr id="208" name="TextBox 4"/>
            <p:cNvSpPr txBox="1"/>
            <p:nvPr/>
          </p:nvSpPr>
          <p:spPr>
            <a:xfrm>
              <a:off x="3352661" y="3264058"/>
              <a:ext cx="2520792" cy="16626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ctr">
                <a:lnSpc>
                  <a:spcPts val="3300"/>
                </a:lnSpc>
                <a:defRPr sz="2400">
                  <a:latin typeface="Montserrat Semi-Bold"/>
                  <a:ea typeface="Montserrat Semi-Bold"/>
                  <a:cs typeface="Montserrat Semi-Bold"/>
                  <a:sym typeface="Montserrat Semi-Bold"/>
                </a:defRPr>
              </a:pPr>
              <a:r>
                <a:t>FAKE</a:t>
              </a:r>
            </a:p>
            <a:p>
              <a:pPr lvl="1" marL="518161" indent="-259080">
                <a:lnSpc>
                  <a:spcPts val="3300"/>
                </a:lnSpc>
                <a:buSzPct val="100000"/>
                <a:buFont typeface="Arial"/>
                <a:buChar char="•"/>
                <a:defRPr sz="2400">
                  <a:latin typeface="DM Sans"/>
                  <a:ea typeface="DM Sans"/>
                  <a:cs typeface="DM Sans"/>
                  <a:sym typeface="DM Sans"/>
                </a:defRPr>
              </a:pPr>
              <a:r>
                <a:t>Not measured</a:t>
              </a:r>
            </a:p>
            <a:p>
              <a:pPr lvl="1" marL="518161" indent="-259080">
                <a:lnSpc>
                  <a:spcPts val="3300"/>
                </a:lnSpc>
                <a:buSzPct val="100000"/>
                <a:buFont typeface="Arial"/>
                <a:buChar char="•"/>
                <a:defRPr sz="2400">
                  <a:latin typeface="DM Sans"/>
                  <a:ea typeface="DM Sans"/>
                  <a:cs typeface="DM Sans"/>
                  <a:sym typeface="DM Sans"/>
                </a:defRPr>
              </a:pPr>
              <a:r>
                <a:t>No standards</a:t>
              </a:r>
            </a:p>
            <a:p>
              <a:pPr lvl="1" marL="518161" indent="-259080">
                <a:lnSpc>
                  <a:spcPts val="3300"/>
                </a:lnSpc>
                <a:buSzPct val="100000"/>
                <a:buFont typeface="Arial"/>
                <a:buChar char="•"/>
                <a:defRPr sz="2400">
                  <a:latin typeface="DM Sans"/>
                  <a:ea typeface="DM Sans"/>
                  <a:cs typeface="DM Sans"/>
                  <a:sym typeface="DM Sans"/>
                </a:defRPr>
              </a:pPr>
              <a:r>
                <a:t>No reports</a:t>
              </a:r>
            </a:p>
          </p:txBody>
        </p:sp>
        <p:sp>
          <p:nvSpPr>
            <p:cNvPr id="209" name="TextBox 5"/>
            <p:cNvSpPr txBox="1"/>
            <p:nvPr/>
          </p:nvSpPr>
          <p:spPr>
            <a:xfrm>
              <a:off x="0" y="3264058"/>
              <a:ext cx="3041650" cy="208177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algn="ctr">
                <a:lnSpc>
                  <a:spcPts val="3300"/>
                </a:lnSpc>
                <a:defRPr sz="2400">
                  <a:latin typeface="Montserrat Semi-Bold"/>
                  <a:ea typeface="Montserrat Semi-Bold"/>
                  <a:cs typeface="Montserrat Semi-Bold"/>
                  <a:sym typeface="Montserrat Semi-Bold"/>
                </a:defRPr>
              </a:pPr>
              <a:r>
                <a:t>REAL</a:t>
              </a:r>
            </a:p>
            <a:p>
              <a:pPr lvl="1" marL="518161" indent="-259080">
                <a:lnSpc>
                  <a:spcPts val="3300"/>
                </a:lnSpc>
                <a:buSzPct val="100000"/>
                <a:buFont typeface="Arial"/>
                <a:buChar char="•"/>
                <a:defRPr sz="2400">
                  <a:latin typeface="DM Sans"/>
                  <a:ea typeface="DM Sans"/>
                  <a:cs typeface="DM Sans"/>
                  <a:sym typeface="DM Sans"/>
                </a:defRPr>
              </a:pPr>
              <a:r>
                <a:t>Independently measured</a:t>
              </a:r>
            </a:p>
            <a:p>
              <a:pPr lvl="1" marL="518161" indent="-259080">
                <a:lnSpc>
                  <a:spcPts val="3300"/>
                </a:lnSpc>
                <a:buSzPct val="100000"/>
                <a:buFont typeface="Arial"/>
                <a:buChar char="•"/>
                <a:defRPr sz="2400">
                  <a:latin typeface="DM Sans"/>
                  <a:ea typeface="DM Sans"/>
                  <a:cs typeface="DM Sans"/>
                  <a:sym typeface="DM Sans"/>
                </a:defRPr>
              </a:pPr>
              <a:r>
                <a:t>Set of standards</a:t>
              </a:r>
            </a:p>
            <a:p>
              <a:pPr lvl="1" marL="518161" indent="-259080">
                <a:lnSpc>
                  <a:spcPts val="3300"/>
                </a:lnSpc>
                <a:buSzPct val="100000"/>
                <a:buFont typeface="Arial"/>
                <a:buChar char="•"/>
                <a:defRPr sz="2400">
                  <a:latin typeface="DM Sans"/>
                  <a:ea typeface="DM Sans"/>
                  <a:cs typeface="DM Sans"/>
                  <a:sym typeface="DM Sans"/>
                </a:defRPr>
              </a:pPr>
              <a:r>
                <a:t>Publishes findings</a:t>
              </a:r>
            </a:p>
          </p:txBody>
        </p:sp>
      </p:grpSp>
      <p:sp>
        <p:nvSpPr>
          <p:cNvPr id="211" name="TextBox 6"/>
          <p:cNvSpPr txBox="1"/>
          <p:nvPr/>
        </p:nvSpPr>
        <p:spPr>
          <a:xfrm>
            <a:off x="8445500" y="3798146"/>
            <a:ext cx="8813800" cy="515378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700"/>
              </a:lnSpc>
              <a:defRPr sz="2700">
                <a:latin typeface="Gotham"/>
                <a:ea typeface="Gotham"/>
                <a:cs typeface="Gotham"/>
                <a:sym typeface="Gotham"/>
              </a:defRPr>
            </a:pPr>
            <a:r>
              <a:t>Labels on products are made-up or not certified</a:t>
            </a:r>
          </a:p>
          <a:p>
            <a:pPr>
              <a:lnSpc>
                <a:spcPts val="3700"/>
              </a:lnSpc>
              <a:defRPr sz="2700">
                <a:latin typeface="Gotham"/>
                <a:ea typeface="Gotham"/>
                <a:cs typeface="Gotham"/>
                <a:sym typeface="Gotham"/>
              </a:defRPr>
            </a:pPr>
          </a:p>
          <a:p>
            <a:pPr>
              <a:lnSpc>
                <a:spcPts val="3700"/>
              </a:lnSpc>
              <a:defRPr sz="2700">
                <a:solidFill>
                  <a:srgbClr val="2A8990"/>
                </a:solidFill>
                <a:latin typeface="Gotham Bold"/>
                <a:ea typeface="Gotham Bold"/>
                <a:cs typeface="Gotham Bold"/>
                <a:sym typeface="Gotham Bold"/>
              </a:defRPr>
            </a:pPr>
            <a:r>
              <a:t>The claim: </a:t>
            </a:r>
            <a:r>
              <a:rPr>
                <a:solidFill>
                  <a:srgbClr val="000000"/>
                </a:solidFill>
                <a:latin typeface="Gotham"/>
                <a:ea typeface="Gotham"/>
                <a:cs typeface="Gotham"/>
                <a:sym typeface="Gotham"/>
              </a:rPr>
              <a:t>Eco-friendly’, ‘Sustainably produced’, ‘Earth Friendly’ </a:t>
            </a:r>
            <a:endParaRPr>
              <a:solidFill>
                <a:srgbClr val="000000"/>
              </a:solidFill>
              <a:latin typeface="Gotham"/>
              <a:ea typeface="Gotham"/>
              <a:cs typeface="Gotham"/>
              <a:sym typeface="Gotham"/>
            </a:endParaRPr>
          </a:p>
          <a:p>
            <a:pPr>
              <a:lnSpc>
                <a:spcPts val="3700"/>
              </a:lnSpc>
              <a:defRPr sz="2700">
                <a:latin typeface="Gotham"/>
                <a:ea typeface="Gotham"/>
                <a:cs typeface="Gotham"/>
                <a:sym typeface="Gotham"/>
              </a:defRPr>
            </a:pPr>
          </a:p>
          <a:p>
            <a:pPr>
              <a:lnSpc>
                <a:spcPts val="3700"/>
              </a:lnSpc>
              <a:defRPr sz="2700">
                <a:solidFill>
                  <a:srgbClr val="2A8990"/>
                </a:solidFill>
                <a:latin typeface="Gotham Bold"/>
                <a:ea typeface="Gotham Bold"/>
                <a:cs typeface="Gotham Bold"/>
                <a:sym typeface="Gotham Bold"/>
              </a:defRPr>
            </a:pPr>
            <a:r>
              <a:t>But:</a:t>
            </a:r>
            <a:r>
              <a:rPr>
                <a:solidFill>
                  <a:srgbClr val="000000"/>
                </a:solidFill>
                <a:latin typeface="Gotham"/>
                <a:ea typeface="Gotham"/>
                <a:cs typeface="Gotham"/>
                <a:sym typeface="Gotham"/>
              </a:rPr>
              <a:t> Unless they are certified by another organisation (e.g. </a:t>
            </a:r>
            <a:r>
              <a:rPr u="sng">
                <a:solidFill>
                  <a:srgbClr val="0000FF"/>
                </a:solidFill>
                <a:uFill>
                  <a:solidFill>
                    <a:srgbClr val="0000FF"/>
                  </a:solidFill>
                </a:uFill>
                <a:latin typeface="Gotham"/>
                <a:ea typeface="Gotham"/>
                <a:cs typeface="Gotham"/>
                <a:sym typeface="Gotham"/>
                <a:hlinkClick r:id="rId3" invalidUrl="" action="" tgtFrame="" tooltip="" history="1" highlightClick="0" endSnd="0"/>
              </a:rPr>
              <a:t>Rainforest Alliance</a:t>
            </a:r>
            <a:r>
              <a:rPr>
                <a:solidFill>
                  <a:srgbClr val="000000"/>
                </a:solidFill>
                <a:latin typeface="Gotham"/>
                <a:ea typeface="Gotham"/>
                <a:cs typeface="Gotham"/>
                <a:sym typeface="Gotham"/>
              </a:rPr>
              <a:t>, </a:t>
            </a:r>
            <a:r>
              <a:rPr u="sng">
                <a:solidFill>
                  <a:srgbClr val="0000FF"/>
                </a:solidFill>
                <a:uFill>
                  <a:solidFill>
                    <a:srgbClr val="0000FF"/>
                  </a:solidFill>
                </a:uFill>
                <a:latin typeface="Gotham"/>
                <a:ea typeface="Gotham"/>
                <a:cs typeface="Gotham"/>
                <a:sym typeface="Gotham"/>
                <a:hlinkClick r:id="rId4" invalidUrl="" action="" tgtFrame="" tooltip="" history="1" highlightClick="0" endSnd="0"/>
              </a:rPr>
              <a:t>FSC</a:t>
            </a:r>
            <a:r>
              <a:rPr>
                <a:solidFill>
                  <a:srgbClr val="000000"/>
                </a:solidFill>
                <a:latin typeface="Gotham"/>
                <a:ea typeface="Gotham"/>
                <a:cs typeface="Gotham"/>
                <a:sym typeface="Gotham"/>
              </a:rPr>
              <a:t>, etc.) then it’s just words! These claims are also vague.</a:t>
            </a:r>
            <a:endParaRPr>
              <a:solidFill>
                <a:srgbClr val="000000"/>
              </a:solidFill>
              <a:latin typeface="Gotham"/>
              <a:ea typeface="Gotham"/>
              <a:cs typeface="Gotham"/>
              <a:sym typeface="Gotham"/>
            </a:endParaRPr>
          </a:p>
          <a:p>
            <a:pPr>
              <a:lnSpc>
                <a:spcPts val="3700"/>
              </a:lnSpc>
              <a:defRPr sz="2700">
                <a:latin typeface="Gotham"/>
                <a:ea typeface="Gotham"/>
                <a:cs typeface="Gotham"/>
                <a:sym typeface="Gotham"/>
              </a:defRPr>
            </a:pPr>
          </a:p>
          <a:p>
            <a:pPr>
              <a:lnSpc>
                <a:spcPts val="3700"/>
              </a:lnSpc>
              <a:defRPr sz="2700">
                <a:solidFill>
                  <a:srgbClr val="2A8990"/>
                </a:solidFill>
                <a:latin typeface="Gotham Bold"/>
                <a:ea typeface="Gotham Bold"/>
                <a:cs typeface="Gotham Bold"/>
                <a:sym typeface="Gotham Bold"/>
              </a:defRPr>
            </a:pPr>
            <a:r>
              <a:t>Ask yourself:</a:t>
            </a:r>
            <a:r>
              <a:rPr>
                <a:solidFill>
                  <a:srgbClr val="000000"/>
                </a:solidFill>
              </a:rPr>
              <a:t> </a:t>
            </a:r>
            <a:r>
              <a:rPr>
                <a:solidFill>
                  <a:srgbClr val="000000"/>
                </a:solidFill>
                <a:latin typeface="Gotham Bold Italics"/>
                <a:ea typeface="Gotham Bold Italics"/>
                <a:cs typeface="Gotham Bold Italics"/>
                <a:sym typeface="Gotham Bold Italics"/>
              </a:rPr>
              <a:t>Is this a genuine endorsement from someone who knows?</a:t>
            </a:r>
          </a:p>
        </p:txBody>
      </p:sp>
      <p:sp>
        <p:nvSpPr>
          <p:cNvPr id="212" name="TextBox 7"/>
          <p:cNvSpPr txBox="1"/>
          <p:nvPr/>
        </p:nvSpPr>
        <p:spPr>
          <a:xfrm>
            <a:off x="8445500" y="885824"/>
            <a:ext cx="8257103" cy="259357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10400"/>
              </a:lnSpc>
              <a:defRPr sz="7400">
                <a:latin typeface="Montserrat Semi-Bold"/>
                <a:ea typeface="Montserrat Semi-Bold"/>
                <a:cs typeface="Montserrat Semi-Bold"/>
                <a:sym typeface="Montserrat Semi-Bold"/>
              </a:defRPr>
            </a:lvl1pPr>
          </a:lstStyle>
          <a:p>
            <a:pPr/>
            <a:r>
              <a:t>WORSHIPPING FALSE LABELS</a:t>
            </a:r>
          </a:p>
        </p:txBody>
      </p:sp>
      <p:pic>
        <p:nvPicPr>
          <p:cNvPr id="213" name="Picture 8" descr="Picture 8"/>
          <p:cNvPicPr>
            <a:picLocks noChangeAspect="1"/>
          </p:cNvPicPr>
          <p:nvPr/>
        </p:nvPicPr>
        <p:blipFill>
          <a:blip r:embed="rId5">
            <a:extLst/>
          </a:blip>
          <a:stretch>
            <a:fillRect/>
          </a:stretch>
        </p:blipFill>
        <p:spPr>
          <a:xfrm>
            <a:off x="16172285" y="308448"/>
            <a:ext cx="1762933" cy="1762932"/>
          </a:xfrm>
          <a:prstGeom prst="rect">
            <a:avLst/>
          </a:prstGeom>
          <a:ln w="12700">
            <a:miter lim="400000"/>
          </a:ln>
        </p:spPr>
      </p:pic>
      <p:pic>
        <p:nvPicPr>
          <p:cNvPr id="214" name="Screenshot 2023-08-03 at 17.04.33.png" descr="Screenshot 2023-08-03 at 17.04.33.png"/>
          <p:cNvPicPr>
            <a:picLocks noChangeAspect="1"/>
          </p:cNvPicPr>
          <p:nvPr/>
        </p:nvPicPr>
        <p:blipFill>
          <a:blip r:embed="rId6">
            <a:extLst/>
          </a:blip>
          <a:stretch>
            <a:fillRect/>
          </a:stretch>
        </p:blipFill>
        <p:spPr>
          <a:xfrm>
            <a:off x="434541" y="9332838"/>
            <a:ext cx="647701" cy="584201"/>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C907E"/>
        </a:solidFill>
      </p:bgPr>
    </p:bg>
    <p:spTree>
      <p:nvGrpSpPr>
        <p:cNvPr id="1" name=""/>
        <p:cNvGrpSpPr/>
        <p:nvPr/>
      </p:nvGrpSpPr>
      <p:grpSpPr>
        <a:xfrm>
          <a:off x="0" y="0"/>
          <a:ext cx="0" cy="0"/>
          <a:chOff x="0" y="0"/>
          <a:chExt cx="0" cy="0"/>
        </a:xfrm>
      </p:grpSpPr>
      <p:pic>
        <p:nvPicPr>
          <p:cNvPr id="216" name="Picture 2" descr="Picture 2"/>
          <p:cNvPicPr>
            <a:picLocks noChangeAspect="1"/>
          </p:cNvPicPr>
          <p:nvPr/>
        </p:nvPicPr>
        <p:blipFill>
          <a:blip r:embed="rId2">
            <a:extLst/>
          </a:blip>
          <a:stretch>
            <a:fillRect/>
          </a:stretch>
        </p:blipFill>
        <p:spPr>
          <a:xfrm>
            <a:off x="9772636" y="2662027"/>
            <a:ext cx="7486664" cy="6342273"/>
          </a:xfrm>
          <a:prstGeom prst="rect">
            <a:avLst/>
          </a:prstGeom>
          <a:ln w="12700">
            <a:miter lim="400000"/>
          </a:ln>
        </p:spPr>
      </p:pic>
      <p:pic>
        <p:nvPicPr>
          <p:cNvPr id="217" name="Picture 3" descr="Picture 3"/>
          <p:cNvPicPr>
            <a:picLocks noChangeAspect="1"/>
          </p:cNvPicPr>
          <p:nvPr/>
        </p:nvPicPr>
        <p:blipFill>
          <a:blip r:embed="rId3">
            <a:extLst/>
          </a:blip>
          <a:stretch>
            <a:fillRect/>
          </a:stretch>
        </p:blipFill>
        <p:spPr>
          <a:xfrm>
            <a:off x="0" y="8055995"/>
            <a:ext cx="2409430" cy="2404611"/>
          </a:xfrm>
          <a:prstGeom prst="rect">
            <a:avLst/>
          </a:prstGeom>
          <a:ln w="12700">
            <a:miter lim="400000"/>
          </a:ln>
        </p:spPr>
      </p:pic>
      <p:sp>
        <p:nvSpPr>
          <p:cNvPr id="218" name="TextBox 4"/>
          <p:cNvSpPr txBox="1"/>
          <p:nvPr/>
        </p:nvSpPr>
        <p:spPr>
          <a:xfrm>
            <a:off x="1028700" y="872460"/>
            <a:ext cx="8743937" cy="12727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10400"/>
              </a:lnSpc>
              <a:defRPr sz="7400">
                <a:solidFill>
                  <a:srgbClr val="FFFFFF"/>
                </a:solidFill>
                <a:latin typeface="Montserrat Semi-Bold"/>
                <a:ea typeface="Montserrat Semi-Bold"/>
                <a:cs typeface="Montserrat Semi-Bold"/>
                <a:sym typeface="Montserrat Semi-Bold"/>
              </a:defRPr>
            </a:lvl1pPr>
          </a:lstStyle>
          <a:p>
            <a:pPr/>
            <a:r>
              <a:t>FIBBING</a:t>
            </a:r>
          </a:p>
        </p:txBody>
      </p:sp>
      <p:sp>
        <p:nvSpPr>
          <p:cNvPr id="219" name="TextBox 5"/>
          <p:cNvSpPr txBox="1"/>
          <p:nvPr/>
        </p:nvSpPr>
        <p:spPr>
          <a:xfrm>
            <a:off x="1028700" y="2604877"/>
            <a:ext cx="8326967" cy="468388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700"/>
              </a:lnSpc>
              <a:defRPr sz="2700">
                <a:solidFill>
                  <a:srgbClr val="FFFFFF"/>
                </a:solidFill>
                <a:latin typeface="Gotham"/>
                <a:ea typeface="Gotham"/>
                <a:cs typeface="Gotham"/>
                <a:sym typeface="Gotham"/>
              </a:defRPr>
            </a:pPr>
            <a:r>
              <a:t>Maybe they’re just telling a lie!</a:t>
            </a:r>
          </a:p>
          <a:p>
            <a:pPr>
              <a:lnSpc>
                <a:spcPts val="3700"/>
              </a:lnSpc>
              <a:defRPr sz="2700">
                <a:solidFill>
                  <a:srgbClr val="FFFFFF"/>
                </a:solidFill>
                <a:latin typeface="Gotham"/>
                <a:ea typeface="Gotham"/>
                <a:cs typeface="Gotham"/>
                <a:sym typeface="Gotham"/>
              </a:defRPr>
            </a:pPr>
          </a:p>
          <a:p>
            <a:pPr>
              <a:lnSpc>
                <a:spcPts val="3700"/>
              </a:lnSpc>
              <a:defRPr sz="2700">
                <a:latin typeface="Gotham Bold"/>
                <a:ea typeface="Gotham Bold"/>
                <a:cs typeface="Gotham Bold"/>
                <a:sym typeface="Gotham Bold"/>
              </a:defRPr>
            </a:pPr>
            <a:r>
              <a:t>The claim:</a:t>
            </a:r>
            <a:r>
              <a:rPr>
                <a:solidFill>
                  <a:srgbClr val="FFFFFF"/>
                </a:solidFill>
                <a:latin typeface="Gotham"/>
                <a:ea typeface="Gotham"/>
                <a:cs typeface="Gotham"/>
                <a:sym typeface="Gotham"/>
              </a:rPr>
              <a:t> Volkswagen’s diesel cars passed emissions tests designed to make our air cleaner.</a:t>
            </a:r>
            <a:endParaRPr>
              <a:solidFill>
                <a:srgbClr val="FFFFFF"/>
              </a:solidFill>
              <a:latin typeface="Gotham"/>
              <a:ea typeface="Gotham"/>
              <a:cs typeface="Gotham"/>
              <a:sym typeface="Gotham"/>
            </a:endParaRPr>
          </a:p>
          <a:p>
            <a:pPr>
              <a:lnSpc>
                <a:spcPts val="3700"/>
              </a:lnSpc>
              <a:defRPr sz="2700">
                <a:solidFill>
                  <a:srgbClr val="FFFFFF"/>
                </a:solidFill>
                <a:latin typeface="Gotham"/>
                <a:ea typeface="Gotham"/>
                <a:cs typeface="Gotham"/>
                <a:sym typeface="Gotham"/>
              </a:defRPr>
            </a:pPr>
          </a:p>
          <a:p>
            <a:pPr>
              <a:lnSpc>
                <a:spcPts val="3700"/>
              </a:lnSpc>
              <a:defRPr sz="2700">
                <a:latin typeface="Gotham Bold"/>
                <a:ea typeface="Gotham Bold"/>
                <a:cs typeface="Gotham Bold"/>
                <a:sym typeface="Gotham Bold"/>
              </a:defRPr>
            </a:pPr>
            <a:r>
              <a:t>But: </a:t>
            </a:r>
            <a:r>
              <a:rPr>
                <a:solidFill>
                  <a:srgbClr val="FFFFFF"/>
                </a:solidFill>
                <a:latin typeface="Gotham"/>
                <a:ea typeface="Gotham"/>
                <a:cs typeface="Gotham"/>
                <a:sym typeface="Gotham"/>
              </a:rPr>
              <a:t>In 2015 it was found that </a:t>
            </a:r>
            <a:r>
              <a:rPr u="sng">
                <a:solidFill>
                  <a:srgbClr val="0000FF"/>
                </a:solidFill>
                <a:uFill>
                  <a:solidFill>
                    <a:srgbClr val="0000FF"/>
                  </a:solidFill>
                </a:uFill>
                <a:latin typeface="Gotham"/>
                <a:ea typeface="Gotham"/>
                <a:cs typeface="Gotham"/>
                <a:sym typeface="Gotham"/>
                <a:hlinkClick r:id="rId4" invalidUrl="" action="" tgtFrame="" tooltip="" history="1" highlightClick="0" endSnd="0"/>
              </a:rPr>
              <a:t>devices had been installed in cars</a:t>
            </a:r>
            <a:r>
              <a:rPr>
                <a:solidFill>
                  <a:srgbClr val="FFFFFF"/>
                </a:solidFill>
                <a:latin typeface="Gotham"/>
                <a:ea typeface="Gotham"/>
                <a:cs typeface="Gotham"/>
                <a:sym typeface="Gotham"/>
              </a:rPr>
              <a:t> to changed their emissions when being tested.</a:t>
            </a:r>
            <a:endParaRPr>
              <a:solidFill>
                <a:srgbClr val="FFFFFF"/>
              </a:solidFill>
              <a:latin typeface="Gotham"/>
              <a:ea typeface="Gotham"/>
              <a:cs typeface="Gotham"/>
              <a:sym typeface="Gotham"/>
            </a:endParaRPr>
          </a:p>
          <a:p>
            <a:pPr>
              <a:lnSpc>
                <a:spcPts val="3700"/>
              </a:lnSpc>
              <a:defRPr sz="2700">
                <a:solidFill>
                  <a:srgbClr val="FFFFFF"/>
                </a:solidFill>
                <a:latin typeface="Gotham"/>
                <a:ea typeface="Gotham"/>
                <a:cs typeface="Gotham"/>
                <a:sym typeface="Gotham"/>
              </a:defRPr>
            </a:pPr>
          </a:p>
          <a:p>
            <a:pPr>
              <a:lnSpc>
                <a:spcPts val="3700"/>
              </a:lnSpc>
              <a:defRPr sz="2700">
                <a:latin typeface="Gotham Bold"/>
                <a:ea typeface="Gotham Bold"/>
                <a:cs typeface="Gotham Bold"/>
                <a:sym typeface="Gotham Bold"/>
              </a:defRPr>
            </a:pPr>
            <a:r>
              <a:t>Ask yourself:</a:t>
            </a:r>
            <a:r>
              <a:rPr>
                <a:solidFill>
                  <a:srgbClr val="FFFFFF"/>
                </a:solidFill>
                <a:latin typeface="Gotham"/>
                <a:ea typeface="Gotham"/>
                <a:cs typeface="Gotham"/>
                <a:sym typeface="Gotham"/>
              </a:rPr>
              <a:t> </a:t>
            </a:r>
            <a:r>
              <a:rPr>
                <a:solidFill>
                  <a:srgbClr val="FFFFFF"/>
                </a:solidFill>
                <a:latin typeface="Gotham Bold Italics"/>
                <a:ea typeface="Gotham Bold Italics"/>
                <a:cs typeface="Gotham Bold Italics"/>
                <a:sym typeface="Gotham Bold Italics"/>
              </a:rPr>
              <a:t>Could they just be lying?</a:t>
            </a:r>
          </a:p>
        </p:txBody>
      </p:sp>
      <p:pic>
        <p:nvPicPr>
          <p:cNvPr id="220" name="Picture 6" descr="Picture 6"/>
          <p:cNvPicPr>
            <a:picLocks noChangeAspect="1"/>
          </p:cNvPicPr>
          <p:nvPr/>
        </p:nvPicPr>
        <p:blipFill>
          <a:blip r:embed="rId5">
            <a:extLst/>
          </a:blip>
          <a:srcRect l="10063" t="12669" r="14363" b="15919"/>
          <a:stretch>
            <a:fillRect/>
          </a:stretch>
        </p:blipFill>
        <p:spPr>
          <a:xfrm>
            <a:off x="16107553" y="314396"/>
            <a:ext cx="1888274" cy="1831301"/>
          </a:xfrm>
          <a:prstGeom prst="rect">
            <a:avLst/>
          </a:prstGeom>
          <a:ln w="12700">
            <a:miter lim="400000"/>
          </a:ln>
        </p:spPr>
      </p:pic>
      <p:pic>
        <p:nvPicPr>
          <p:cNvPr id="221" name="Screenshot 2023-08-03 at 17.04.57.png" descr="Screenshot 2023-08-03 at 17.04.57.png"/>
          <p:cNvPicPr>
            <a:picLocks noChangeAspect="1"/>
          </p:cNvPicPr>
          <p:nvPr/>
        </p:nvPicPr>
        <p:blipFill>
          <a:blip r:embed="rId6">
            <a:extLst/>
          </a:blip>
          <a:stretch>
            <a:fillRect/>
          </a:stretch>
        </p:blipFill>
        <p:spPr>
          <a:xfrm>
            <a:off x="273547" y="9289336"/>
            <a:ext cx="982770" cy="708173"/>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1A401F"/>
        </a:solidFill>
      </p:bgPr>
    </p:bg>
    <p:spTree>
      <p:nvGrpSpPr>
        <p:cNvPr id="1" name=""/>
        <p:cNvGrpSpPr/>
        <p:nvPr/>
      </p:nvGrpSpPr>
      <p:grpSpPr>
        <a:xfrm>
          <a:off x="0" y="0"/>
          <a:ext cx="0" cy="0"/>
          <a:chOff x="0" y="0"/>
          <a:chExt cx="0" cy="0"/>
        </a:xfrm>
      </p:grpSpPr>
      <p:pic>
        <p:nvPicPr>
          <p:cNvPr id="223" name="Picture 9" descr="Picture 9"/>
          <p:cNvPicPr>
            <a:picLocks noChangeAspect="1"/>
          </p:cNvPicPr>
          <p:nvPr/>
        </p:nvPicPr>
        <p:blipFill>
          <a:blip r:embed="rId2">
            <a:extLst/>
          </a:blip>
          <a:srcRect l="10063" t="12669" r="14363" b="15919"/>
          <a:stretch>
            <a:fillRect/>
          </a:stretch>
        </p:blipFill>
        <p:spPr>
          <a:xfrm>
            <a:off x="16107553" y="314396"/>
            <a:ext cx="1888274" cy="1831301"/>
          </a:xfrm>
          <a:prstGeom prst="rect">
            <a:avLst/>
          </a:prstGeom>
          <a:ln w="12700">
            <a:miter lim="400000"/>
          </a:ln>
        </p:spPr>
      </p:pic>
      <p:pic>
        <p:nvPicPr>
          <p:cNvPr id="224" name="15.png" descr="15.png"/>
          <p:cNvPicPr>
            <a:picLocks noChangeAspect="1"/>
          </p:cNvPicPr>
          <p:nvPr/>
        </p:nvPicPr>
        <p:blipFill>
          <a:blip r:embed="rId3">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6" name="16.png" descr="16.png"/>
          <p:cNvPicPr>
            <a:picLocks noChangeAspect="1"/>
          </p:cNvPicPr>
          <p:nvPr/>
        </p:nvPicPr>
        <p:blipFill>
          <a:blip r:embed="rId2">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8" name="Picture 2" descr="Picture 2"/>
          <p:cNvPicPr>
            <a:picLocks noChangeAspect="1"/>
          </p:cNvPicPr>
          <p:nvPr/>
        </p:nvPicPr>
        <p:blipFill>
          <a:blip r:embed="rId2">
            <a:extLst/>
          </a:blip>
          <a:srcRect l="875" t="0" r="4241" b="19892"/>
          <a:stretch>
            <a:fillRect/>
          </a:stretch>
        </p:blipFill>
        <p:spPr>
          <a:xfrm>
            <a:off x="0" y="-1"/>
            <a:ext cx="18288000" cy="10287002"/>
          </a:xfrm>
          <a:prstGeom prst="rect">
            <a:avLst/>
          </a:prstGeom>
          <a:ln w="12700">
            <a:miter lim="400000"/>
          </a:ln>
        </p:spPr>
      </p:pic>
      <p:sp>
        <p:nvSpPr>
          <p:cNvPr id="229" name="AutoShape 3"/>
          <p:cNvSpPr/>
          <p:nvPr/>
        </p:nvSpPr>
        <p:spPr>
          <a:xfrm>
            <a:off x="-1306466" y="-337880"/>
            <a:ext cx="21166216" cy="11847039"/>
          </a:xfrm>
          <a:prstGeom prst="rect">
            <a:avLst/>
          </a:prstGeom>
          <a:solidFill>
            <a:srgbClr val="252827">
              <a:alpha val="69804"/>
            </a:srgbClr>
          </a:solidFill>
          <a:ln w="12700">
            <a:miter lim="400000"/>
          </a:ln>
        </p:spPr>
        <p:txBody>
          <a:bodyPr lIns="45719" rIns="45719"/>
          <a:lstStyle/>
          <a:p>
            <a:pPr/>
          </a:p>
        </p:txBody>
      </p:sp>
      <p:sp>
        <p:nvSpPr>
          <p:cNvPr id="230" name="TextBox 4"/>
          <p:cNvSpPr txBox="1"/>
          <p:nvPr/>
        </p:nvSpPr>
        <p:spPr>
          <a:xfrm>
            <a:off x="1852161" y="2678439"/>
            <a:ext cx="13637636" cy="508656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19900"/>
              </a:lnSpc>
              <a:defRPr spc="1294" sz="18400">
                <a:solidFill>
                  <a:srgbClr val="FFFFFF"/>
                </a:solidFill>
                <a:latin typeface="Oswald Bold"/>
                <a:ea typeface="Oswald Bold"/>
                <a:cs typeface="Oswald Bold"/>
                <a:sym typeface="Oswald Bold"/>
              </a:defRPr>
            </a:pPr>
            <a:r>
              <a:t>THANK</a:t>
            </a:r>
          </a:p>
          <a:p>
            <a:pPr>
              <a:lnSpc>
                <a:spcPts val="19900"/>
              </a:lnSpc>
              <a:defRPr spc="1294" sz="18400">
                <a:solidFill>
                  <a:srgbClr val="FFFFFF"/>
                </a:solidFill>
                <a:latin typeface="Oswald Bold"/>
                <a:ea typeface="Oswald Bold"/>
                <a:cs typeface="Oswald Bold"/>
                <a:sym typeface="Oswald Bold"/>
              </a:defRPr>
            </a:pPr>
            <a:r>
              <a:t>YOU</a:t>
            </a:r>
          </a:p>
        </p:txBody>
      </p:sp>
      <p:pic>
        <p:nvPicPr>
          <p:cNvPr id="231" name="Picture 5" descr="Picture 5"/>
          <p:cNvPicPr>
            <a:picLocks noChangeAspect="1"/>
          </p:cNvPicPr>
          <p:nvPr/>
        </p:nvPicPr>
        <p:blipFill>
          <a:blip r:embed="rId3">
            <a:extLst/>
          </a:blip>
          <a:stretch>
            <a:fillRect/>
          </a:stretch>
        </p:blipFill>
        <p:spPr>
          <a:xfrm>
            <a:off x="11240468" y="3018836"/>
            <a:ext cx="4249328" cy="4249328"/>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A8990"/>
        </a:solidFill>
      </p:bgPr>
    </p:bg>
    <p:spTree>
      <p:nvGrpSpPr>
        <p:cNvPr id="1" name=""/>
        <p:cNvGrpSpPr/>
        <p:nvPr/>
      </p:nvGrpSpPr>
      <p:grpSpPr>
        <a:xfrm>
          <a:off x="0" y="0"/>
          <a:ext cx="0" cy="0"/>
          <a:chOff x="0" y="0"/>
          <a:chExt cx="0" cy="0"/>
        </a:xfrm>
      </p:grpSpPr>
      <p:pic>
        <p:nvPicPr>
          <p:cNvPr id="107" name="Picture 3" descr="Picture 3"/>
          <p:cNvPicPr>
            <a:picLocks noChangeAspect="1"/>
          </p:cNvPicPr>
          <p:nvPr/>
        </p:nvPicPr>
        <p:blipFill>
          <a:blip r:embed="rId2">
            <a:extLst/>
          </a:blip>
          <a:srcRect l="13438" t="0" r="13438" b="0"/>
          <a:stretch>
            <a:fillRect/>
          </a:stretch>
        </p:blipFill>
        <p:spPr>
          <a:xfrm>
            <a:off x="1028700" y="-265734"/>
            <a:ext cx="7897518" cy="10818467"/>
          </a:xfrm>
          <a:prstGeom prst="rect">
            <a:avLst/>
          </a:prstGeom>
          <a:ln w="12700">
            <a:miter lim="400000"/>
          </a:ln>
        </p:spPr>
      </p:pic>
      <p:sp>
        <p:nvSpPr>
          <p:cNvPr id="108" name="AutoShape 4"/>
          <p:cNvSpPr/>
          <p:nvPr/>
        </p:nvSpPr>
        <p:spPr>
          <a:xfrm>
            <a:off x="8554662" y="2739779"/>
            <a:ext cx="1164389" cy="1"/>
          </a:xfrm>
          <a:prstGeom prst="line">
            <a:avLst/>
          </a:prstGeom>
          <a:ln w="28575">
            <a:solidFill>
              <a:srgbClr val="0C220F"/>
            </a:solidFill>
            <a:tailEnd type="oval"/>
          </a:ln>
        </p:spPr>
        <p:txBody>
          <a:bodyPr lIns="45719" rIns="45719"/>
          <a:lstStyle/>
          <a:p>
            <a:pPr/>
          </a:p>
        </p:txBody>
      </p:sp>
      <p:sp>
        <p:nvSpPr>
          <p:cNvPr id="109" name="AutoShape 5"/>
          <p:cNvSpPr/>
          <p:nvPr/>
        </p:nvSpPr>
        <p:spPr>
          <a:xfrm>
            <a:off x="8554662" y="4609479"/>
            <a:ext cx="1164389" cy="1"/>
          </a:xfrm>
          <a:prstGeom prst="line">
            <a:avLst/>
          </a:prstGeom>
          <a:ln w="28575">
            <a:solidFill>
              <a:srgbClr val="0C220F"/>
            </a:solidFill>
            <a:tailEnd type="oval"/>
          </a:ln>
        </p:spPr>
        <p:txBody>
          <a:bodyPr lIns="45719" rIns="45719"/>
          <a:lstStyle/>
          <a:p>
            <a:pPr/>
          </a:p>
        </p:txBody>
      </p:sp>
      <p:sp>
        <p:nvSpPr>
          <p:cNvPr id="110" name="AutoShape 6"/>
          <p:cNvSpPr/>
          <p:nvPr/>
        </p:nvSpPr>
        <p:spPr>
          <a:xfrm>
            <a:off x="8554662" y="6092885"/>
            <a:ext cx="1164389" cy="1"/>
          </a:xfrm>
          <a:prstGeom prst="line">
            <a:avLst/>
          </a:prstGeom>
          <a:ln w="28575">
            <a:solidFill>
              <a:srgbClr val="0C220F"/>
            </a:solidFill>
            <a:tailEnd type="oval"/>
          </a:ln>
        </p:spPr>
        <p:txBody>
          <a:bodyPr lIns="45719" rIns="45719"/>
          <a:lstStyle/>
          <a:p>
            <a:pPr/>
          </a:p>
        </p:txBody>
      </p:sp>
      <p:sp>
        <p:nvSpPr>
          <p:cNvPr id="111" name="AutoShape 7"/>
          <p:cNvSpPr/>
          <p:nvPr/>
        </p:nvSpPr>
        <p:spPr>
          <a:xfrm>
            <a:off x="8554662" y="8117013"/>
            <a:ext cx="1164389" cy="1"/>
          </a:xfrm>
          <a:prstGeom prst="line">
            <a:avLst/>
          </a:prstGeom>
          <a:ln w="28575">
            <a:solidFill>
              <a:srgbClr val="0C220F"/>
            </a:solidFill>
            <a:tailEnd type="oval"/>
          </a:ln>
        </p:spPr>
        <p:txBody>
          <a:bodyPr lIns="45719" rIns="45719"/>
          <a:lstStyle/>
          <a:p>
            <a:pPr/>
          </a:p>
        </p:txBody>
      </p:sp>
      <p:sp>
        <p:nvSpPr>
          <p:cNvPr id="112" name="TextBox 8"/>
          <p:cNvSpPr txBox="1"/>
          <p:nvPr/>
        </p:nvSpPr>
        <p:spPr>
          <a:xfrm>
            <a:off x="8286204" y="651500"/>
            <a:ext cx="5881918" cy="106500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8700"/>
              </a:lnSpc>
              <a:defRPr spc="1895" sz="6200">
                <a:solidFill>
                  <a:srgbClr val="0C220F"/>
                </a:solidFill>
                <a:latin typeface="Montserrat Semi-Bold"/>
                <a:ea typeface="Montserrat Semi-Bold"/>
                <a:cs typeface="Montserrat Semi-Bold"/>
                <a:sym typeface="Montserrat Semi-Bold"/>
              </a:defRPr>
            </a:lvl1pPr>
          </a:lstStyle>
          <a:p>
            <a:pPr/>
            <a:r>
              <a:t>F.I.S.T</a:t>
            </a:r>
          </a:p>
        </p:txBody>
      </p:sp>
      <p:sp>
        <p:nvSpPr>
          <p:cNvPr id="113" name="TextBox 9"/>
          <p:cNvSpPr txBox="1"/>
          <p:nvPr/>
        </p:nvSpPr>
        <p:spPr>
          <a:xfrm>
            <a:off x="10057879" y="2466783"/>
            <a:ext cx="7201421" cy="678700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900"/>
              </a:lnSpc>
              <a:defRPr sz="2700">
                <a:solidFill>
                  <a:srgbClr val="0C220F"/>
                </a:solidFill>
                <a:latin typeface="Gotham"/>
                <a:ea typeface="Gotham"/>
                <a:cs typeface="Gotham"/>
                <a:sym typeface="Gotham"/>
              </a:defRPr>
            </a:pPr>
            <a:r>
              <a:t>F = Feelings. </a:t>
            </a:r>
          </a:p>
          <a:p>
            <a:pPr lvl="1" marL="539748" indent="-269874">
              <a:lnSpc>
                <a:spcPts val="3400"/>
              </a:lnSpc>
              <a:buSzPct val="100000"/>
              <a:buFont typeface="Arial"/>
              <a:buChar char="•"/>
              <a:defRPr sz="2400">
                <a:solidFill>
                  <a:srgbClr val="0C220F"/>
                </a:solidFill>
                <a:latin typeface="Gotham"/>
                <a:ea typeface="Gotham"/>
                <a:cs typeface="Gotham"/>
                <a:sym typeface="Gotham"/>
              </a:defRPr>
            </a:pPr>
            <a:r>
              <a:t>What feelings do you experience when watching this video?</a:t>
            </a:r>
          </a:p>
          <a:p>
            <a:pPr>
              <a:lnSpc>
                <a:spcPts val="3900"/>
              </a:lnSpc>
              <a:defRPr sz="2400">
                <a:solidFill>
                  <a:srgbClr val="0C220F"/>
                </a:solidFill>
                <a:latin typeface="Gotham"/>
                <a:ea typeface="Gotham"/>
                <a:cs typeface="Gotham"/>
                <a:sym typeface="Gotham"/>
              </a:defRPr>
            </a:pPr>
          </a:p>
          <a:p>
            <a:pPr>
              <a:lnSpc>
                <a:spcPts val="3900"/>
              </a:lnSpc>
              <a:defRPr sz="2700">
                <a:solidFill>
                  <a:srgbClr val="0C220F"/>
                </a:solidFill>
                <a:latin typeface="Gotham"/>
                <a:ea typeface="Gotham"/>
                <a:cs typeface="Gotham"/>
                <a:sym typeface="Gotham"/>
              </a:defRPr>
            </a:pPr>
            <a:r>
              <a:t>I = Images. </a:t>
            </a:r>
          </a:p>
          <a:p>
            <a:pPr lvl="1" marL="604516" indent="-302258">
              <a:lnSpc>
                <a:spcPts val="3900"/>
              </a:lnSpc>
              <a:buSzPct val="100000"/>
              <a:buFont typeface="Arial"/>
              <a:buChar char="•"/>
              <a:defRPr sz="2700">
                <a:solidFill>
                  <a:srgbClr val="0C220F"/>
                </a:solidFill>
                <a:latin typeface="Gotham"/>
                <a:ea typeface="Gotham"/>
                <a:cs typeface="Gotham"/>
                <a:sym typeface="Gotham"/>
              </a:defRPr>
            </a:pPr>
            <a:r>
              <a:t>What images stand out for you?</a:t>
            </a:r>
          </a:p>
          <a:p>
            <a:pPr>
              <a:lnSpc>
                <a:spcPts val="3900"/>
              </a:lnSpc>
              <a:defRPr sz="2700">
                <a:solidFill>
                  <a:srgbClr val="0C220F"/>
                </a:solidFill>
                <a:latin typeface="Gotham"/>
                <a:ea typeface="Gotham"/>
                <a:cs typeface="Gotham"/>
                <a:sym typeface="Gotham"/>
              </a:defRPr>
            </a:pPr>
          </a:p>
          <a:p>
            <a:pPr>
              <a:lnSpc>
                <a:spcPts val="3900"/>
              </a:lnSpc>
              <a:defRPr sz="2700">
                <a:solidFill>
                  <a:srgbClr val="0C220F"/>
                </a:solidFill>
                <a:latin typeface="Gotham"/>
                <a:ea typeface="Gotham"/>
                <a:cs typeface="Gotham"/>
                <a:sym typeface="Gotham"/>
              </a:defRPr>
            </a:pPr>
            <a:r>
              <a:t>S = Sensations</a:t>
            </a:r>
          </a:p>
          <a:p>
            <a:pPr lvl="1" marL="604516" indent="-302258">
              <a:lnSpc>
                <a:spcPts val="3900"/>
              </a:lnSpc>
              <a:buSzPct val="100000"/>
              <a:buFont typeface="Arial"/>
              <a:buChar char="•"/>
              <a:defRPr sz="2700">
                <a:solidFill>
                  <a:srgbClr val="0C220F"/>
                </a:solidFill>
                <a:latin typeface="Gotham"/>
                <a:ea typeface="Gotham"/>
                <a:cs typeface="Gotham"/>
                <a:sym typeface="Gotham"/>
              </a:defRPr>
            </a:pPr>
            <a:r>
              <a:t>What physical sensations do you experience?</a:t>
            </a:r>
          </a:p>
          <a:p>
            <a:pPr>
              <a:lnSpc>
                <a:spcPts val="3900"/>
              </a:lnSpc>
              <a:defRPr sz="2700">
                <a:solidFill>
                  <a:srgbClr val="0C220F"/>
                </a:solidFill>
                <a:latin typeface="Gotham"/>
                <a:ea typeface="Gotham"/>
                <a:cs typeface="Gotham"/>
                <a:sym typeface="Gotham"/>
              </a:defRPr>
            </a:pPr>
          </a:p>
          <a:p>
            <a:pPr>
              <a:lnSpc>
                <a:spcPts val="3900"/>
              </a:lnSpc>
              <a:defRPr sz="2700">
                <a:solidFill>
                  <a:srgbClr val="0C220F"/>
                </a:solidFill>
                <a:latin typeface="Gotham"/>
                <a:ea typeface="Gotham"/>
                <a:cs typeface="Gotham"/>
                <a:sym typeface="Gotham"/>
              </a:defRPr>
            </a:pPr>
            <a:r>
              <a:t>T = Thoughts</a:t>
            </a:r>
          </a:p>
          <a:p>
            <a:pPr lvl="1" marL="604516" indent="-302258">
              <a:lnSpc>
                <a:spcPts val="3900"/>
              </a:lnSpc>
              <a:buSzPct val="100000"/>
              <a:buFont typeface="Arial"/>
              <a:buChar char="•"/>
              <a:defRPr sz="2700">
                <a:solidFill>
                  <a:srgbClr val="0C220F"/>
                </a:solidFill>
                <a:latin typeface="Gotham"/>
                <a:ea typeface="Gotham"/>
                <a:cs typeface="Gotham"/>
                <a:sym typeface="Gotham"/>
              </a:defRPr>
            </a:pPr>
            <a:r>
              <a:t>What thoughts occur to you?</a:t>
            </a:r>
          </a:p>
        </p:txBody>
      </p:sp>
      <p:pic>
        <p:nvPicPr>
          <p:cNvPr id="114" name="Picture 10" descr="Picture 10"/>
          <p:cNvPicPr>
            <a:picLocks noChangeAspect="1"/>
          </p:cNvPicPr>
          <p:nvPr/>
        </p:nvPicPr>
        <p:blipFill>
          <a:blip r:embed="rId3">
            <a:extLst/>
          </a:blip>
          <a:srcRect l="10063" t="12669" r="14363" b="15919"/>
          <a:stretch>
            <a:fillRect/>
          </a:stretch>
        </p:blipFill>
        <p:spPr>
          <a:xfrm>
            <a:off x="16107553" y="314396"/>
            <a:ext cx="1888274" cy="1831301"/>
          </a:xfrm>
          <a:prstGeom prst="rect">
            <a:avLst/>
          </a:prstGeom>
          <a:ln w="12700">
            <a:miter lim="400000"/>
          </a:ln>
        </p:spPr>
      </p:pic>
      <p:pic>
        <p:nvPicPr>
          <p:cNvPr id="115" name="2.png" descr="2.png"/>
          <p:cNvPicPr>
            <a:picLocks noChangeAspect="1"/>
          </p:cNvPicPr>
          <p:nvPr/>
        </p:nvPicPr>
        <p:blipFill>
          <a:blip r:embed="rId4">
            <a:extLst/>
          </a:blip>
          <a:stretch>
            <a:fillRect/>
          </a:stretch>
        </p:blipFill>
        <p:spPr>
          <a:xfrm>
            <a:off x="0" y="0"/>
            <a:ext cx="18288000" cy="10287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20" name="Group 2"/>
          <p:cNvGrpSpPr/>
          <p:nvPr/>
        </p:nvGrpSpPr>
        <p:grpSpPr>
          <a:xfrm>
            <a:off x="1204799" y="707056"/>
            <a:ext cx="15265811" cy="9598380"/>
            <a:chOff x="0" y="0"/>
            <a:chExt cx="15265810" cy="9598379"/>
          </a:xfrm>
        </p:grpSpPr>
        <p:pic>
          <p:nvPicPr>
            <p:cNvPr id="117" name="Picture 3" descr="Picture 3">
              <a:hlinkClick r:id="rId2" invalidUrl="" action="" tgtFrame="" tooltip="" history="1" highlightClick="0" endSnd="0"/>
            </p:cNvPr>
            <p:cNvPicPr>
              <a:picLocks noChangeAspect="1"/>
            </p:cNvPicPr>
            <p:nvPr/>
          </p:nvPicPr>
          <p:blipFill>
            <a:blip r:embed="rId3">
              <a:extLst/>
            </a:blip>
            <a:srcRect l="0" t="4123" r="0" b="4123"/>
            <a:stretch>
              <a:fillRect/>
            </a:stretch>
          </p:blipFill>
          <p:spPr>
            <a:xfrm>
              <a:off x="312761" y="393297"/>
              <a:ext cx="14684902" cy="7574091"/>
            </a:xfrm>
            <a:prstGeom prst="rect">
              <a:avLst/>
            </a:prstGeom>
            <a:ln w="12700" cap="flat">
              <a:noFill/>
              <a:miter lim="400000"/>
            </a:ln>
            <a:effectLst/>
          </p:spPr>
        </p:pic>
        <p:pic>
          <p:nvPicPr>
            <p:cNvPr id="118" name="Picture 4" descr="Picture 4">
              <a:hlinkClick r:id="rId4" invalidUrl="" action="" tgtFrame="" tooltip="" history="1" highlightClick="0" endSnd="0"/>
            </p:cNvPr>
            <p:cNvPicPr>
              <a:picLocks noChangeAspect="1"/>
            </p:cNvPicPr>
            <p:nvPr/>
          </p:nvPicPr>
          <p:blipFill>
            <a:blip r:embed="rId5">
              <a:extLst/>
            </a:blip>
            <a:stretch>
              <a:fillRect/>
            </a:stretch>
          </p:blipFill>
          <p:spPr>
            <a:xfrm>
              <a:off x="0" y="0"/>
              <a:ext cx="15265811" cy="9598380"/>
            </a:xfrm>
            <a:prstGeom prst="rect">
              <a:avLst/>
            </a:prstGeom>
            <a:ln w="12700" cap="flat">
              <a:noFill/>
              <a:miter lim="400000"/>
            </a:ln>
            <a:effectLst/>
          </p:spPr>
        </p:pic>
        <p:pic>
          <p:nvPicPr>
            <p:cNvPr id="119" name="Picture 5" descr="Picture 5"/>
            <p:cNvPicPr>
              <a:picLocks noChangeAspect="1"/>
            </p:cNvPicPr>
            <p:nvPr/>
          </p:nvPicPr>
          <p:blipFill>
            <a:blip r:embed="rId6">
              <a:alphaModFix amt="75000"/>
              <a:extLst/>
            </a:blip>
            <a:stretch>
              <a:fillRect/>
            </a:stretch>
          </p:blipFill>
          <p:spPr>
            <a:xfrm>
              <a:off x="5870481" y="3253203"/>
              <a:ext cx="3136745" cy="3136745"/>
            </a:xfrm>
            <a:prstGeom prst="rect">
              <a:avLst/>
            </a:prstGeom>
            <a:ln w="12700" cap="flat">
              <a:noFill/>
              <a:miter lim="400000"/>
            </a:ln>
            <a:effectLst/>
          </p:spPr>
        </p:pic>
      </p:grpSp>
      <p:pic>
        <p:nvPicPr>
          <p:cNvPr id="121" name="Picture 6" descr="Picture 6"/>
          <p:cNvPicPr>
            <a:picLocks noChangeAspect="1"/>
          </p:cNvPicPr>
          <p:nvPr/>
        </p:nvPicPr>
        <p:blipFill>
          <a:blip r:embed="rId7">
            <a:extLst/>
          </a:blip>
          <a:stretch>
            <a:fillRect/>
          </a:stretch>
        </p:blipFill>
        <p:spPr>
          <a:xfrm>
            <a:off x="16470610" y="240010"/>
            <a:ext cx="1577381" cy="1577380"/>
          </a:xfrm>
          <a:prstGeom prst="rect">
            <a:avLst/>
          </a:prstGeom>
          <a:ln w="12700">
            <a:miter lim="400000"/>
          </a:ln>
        </p:spPr>
      </p:pic>
      <p:pic>
        <p:nvPicPr>
          <p:cNvPr id="122" name="Screenshot 2023-08-03 at 16.59.37.png" descr="Screenshot 2023-08-03 at 16.59.37.png"/>
          <p:cNvPicPr>
            <a:picLocks noChangeAspect="1"/>
          </p:cNvPicPr>
          <p:nvPr/>
        </p:nvPicPr>
        <p:blipFill>
          <a:blip r:embed="rId8">
            <a:extLst/>
          </a:blip>
          <a:stretch>
            <a:fillRect/>
          </a:stretch>
        </p:blipFill>
        <p:spPr>
          <a:xfrm>
            <a:off x="209428" y="9453604"/>
            <a:ext cx="609601" cy="584201"/>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C907E"/>
        </a:solidFill>
      </p:bgPr>
    </p:bg>
    <p:spTree>
      <p:nvGrpSpPr>
        <p:cNvPr id="1" name=""/>
        <p:cNvGrpSpPr/>
        <p:nvPr/>
      </p:nvGrpSpPr>
      <p:grpSpPr>
        <a:xfrm>
          <a:off x="0" y="0"/>
          <a:ext cx="0" cy="0"/>
          <a:chOff x="0" y="0"/>
          <a:chExt cx="0" cy="0"/>
        </a:xfrm>
      </p:grpSpPr>
      <p:pic>
        <p:nvPicPr>
          <p:cNvPr id="124" name="Picture 2" descr="Picture 2"/>
          <p:cNvPicPr>
            <a:picLocks noChangeAspect="1"/>
          </p:cNvPicPr>
          <p:nvPr/>
        </p:nvPicPr>
        <p:blipFill>
          <a:blip r:embed="rId2">
            <a:extLst/>
          </a:blip>
          <a:stretch>
            <a:fillRect/>
          </a:stretch>
        </p:blipFill>
        <p:spPr>
          <a:xfrm>
            <a:off x="1478514" y="1028700"/>
            <a:ext cx="4841667" cy="5240524"/>
          </a:xfrm>
          <a:prstGeom prst="rect">
            <a:avLst/>
          </a:prstGeom>
          <a:ln w="12700">
            <a:miter lim="400000"/>
          </a:ln>
        </p:spPr>
      </p:pic>
      <p:pic>
        <p:nvPicPr>
          <p:cNvPr id="125" name="Picture 3" descr="Picture 3"/>
          <p:cNvPicPr>
            <a:picLocks noChangeAspect="1"/>
          </p:cNvPicPr>
          <p:nvPr/>
        </p:nvPicPr>
        <p:blipFill>
          <a:blip r:embed="rId3">
            <a:extLst/>
          </a:blip>
          <a:srcRect l="0" t="6123" r="0" b="6123"/>
          <a:stretch>
            <a:fillRect/>
          </a:stretch>
        </p:blipFill>
        <p:spPr>
          <a:xfrm>
            <a:off x="12216751" y="1028699"/>
            <a:ext cx="3456609" cy="5240525"/>
          </a:xfrm>
          <a:prstGeom prst="rect">
            <a:avLst/>
          </a:prstGeom>
          <a:ln w="12700">
            <a:miter lim="400000"/>
          </a:ln>
        </p:spPr>
      </p:pic>
      <p:pic>
        <p:nvPicPr>
          <p:cNvPr id="126" name="Picture 4" descr="Picture 4"/>
          <p:cNvPicPr>
            <a:picLocks noChangeAspect="1"/>
          </p:cNvPicPr>
          <p:nvPr/>
        </p:nvPicPr>
        <p:blipFill>
          <a:blip r:embed="rId4">
            <a:extLst/>
          </a:blip>
          <a:stretch>
            <a:fillRect/>
          </a:stretch>
        </p:blipFill>
        <p:spPr>
          <a:xfrm>
            <a:off x="7847190" y="2768600"/>
            <a:ext cx="2593620" cy="2645799"/>
          </a:xfrm>
          <a:prstGeom prst="rect">
            <a:avLst/>
          </a:prstGeom>
          <a:ln w="12700">
            <a:miter lim="400000"/>
          </a:ln>
        </p:spPr>
      </p:pic>
      <p:pic>
        <p:nvPicPr>
          <p:cNvPr id="127" name="Picture 5" descr="Picture 5"/>
          <p:cNvPicPr>
            <a:picLocks noChangeAspect="1"/>
          </p:cNvPicPr>
          <p:nvPr/>
        </p:nvPicPr>
        <p:blipFill>
          <a:blip r:embed="rId5">
            <a:extLst/>
          </a:blip>
          <a:srcRect l="894" t="4649" r="7298" b="8877"/>
          <a:stretch>
            <a:fillRect/>
          </a:stretch>
        </p:blipFill>
        <p:spPr>
          <a:xfrm>
            <a:off x="9617337" y="7782397"/>
            <a:ext cx="2469161" cy="2504603"/>
          </a:xfrm>
          <a:prstGeom prst="rect">
            <a:avLst/>
          </a:prstGeom>
          <a:ln w="12700">
            <a:miter lim="400000"/>
          </a:ln>
        </p:spPr>
      </p:pic>
      <p:pic>
        <p:nvPicPr>
          <p:cNvPr id="128" name="Picture 6" descr="Picture 6"/>
          <p:cNvPicPr>
            <a:picLocks noChangeAspect="1"/>
          </p:cNvPicPr>
          <p:nvPr/>
        </p:nvPicPr>
        <p:blipFill>
          <a:blip r:embed="rId6">
            <a:extLst/>
          </a:blip>
          <a:stretch>
            <a:fillRect/>
          </a:stretch>
        </p:blipFill>
        <p:spPr>
          <a:xfrm>
            <a:off x="91252" y="4717706"/>
            <a:ext cx="1913558" cy="2136065"/>
          </a:xfrm>
          <a:prstGeom prst="rect">
            <a:avLst/>
          </a:prstGeom>
          <a:ln w="12700">
            <a:miter lim="400000"/>
          </a:ln>
        </p:spPr>
      </p:pic>
      <p:sp>
        <p:nvSpPr>
          <p:cNvPr id="129" name="TextBox 7"/>
          <p:cNvSpPr txBox="1"/>
          <p:nvPr/>
        </p:nvSpPr>
        <p:spPr>
          <a:xfrm>
            <a:off x="8479366" y="3843994"/>
            <a:ext cx="1646192" cy="81088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6400"/>
              </a:lnSpc>
              <a:defRPr sz="5500">
                <a:solidFill>
                  <a:srgbClr val="FFFFFF"/>
                </a:solidFill>
                <a:latin typeface="Hatton"/>
                <a:ea typeface="Hatton"/>
                <a:cs typeface="Hatton"/>
                <a:sym typeface="Hatton"/>
              </a:defRPr>
            </a:lvl1pPr>
          </a:lstStyle>
          <a:p>
            <a:pPr/>
            <a:r>
              <a:t>BUT</a:t>
            </a:r>
          </a:p>
        </p:txBody>
      </p:sp>
      <p:sp>
        <p:nvSpPr>
          <p:cNvPr id="130" name="TextBox 8"/>
          <p:cNvSpPr txBox="1"/>
          <p:nvPr/>
        </p:nvSpPr>
        <p:spPr>
          <a:xfrm>
            <a:off x="1478514" y="6542405"/>
            <a:ext cx="5328392" cy="227113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000"/>
              </a:lnSpc>
              <a:defRPr sz="2100">
                <a:solidFill>
                  <a:srgbClr val="FFFFFF"/>
                </a:solidFill>
                <a:latin typeface="Gotham"/>
                <a:ea typeface="Gotham"/>
                <a:cs typeface="Gotham"/>
                <a:sym typeface="Gotham"/>
              </a:defRPr>
            </a:pPr>
            <a:r>
              <a:t>Coca-Cola have released a bottle made from recycled marine plastics. </a:t>
            </a:r>
            <a:r>
              <a:rPr u="sng">
                <a:solidFill>
                  <a:srgbClr val="0000FF"/>
                </a:solidFill>
                <a:uFill>
                  <a:solidFill>
                    <a:srgbClr val="0000FF"/>
                  </a:solidFill>
                </a:uFill>
                <a:hlinkClick r:id="rId7" invalidUrl="" action="" tgtFrame="" tooltip="" history="1" highlightClick="0" endSnd="0"/>
              </a:rPr>
              <a:t>They say</a:t>
            </a:r>
            <a:r>
              <a:t> the technology could revolutionise how we recycle ocean plastics! </a:t>
            </a:r>
          </a:p>
          <a:p>
            <a:pPr>
              <a:lnSpc>
                <a:spcPts val="3000"/>
              </a:lnSpc>
              <a:defRPr sz="2100">
                <a:solidFill>
                  <a:srgbClr val="FFFFFF"/>
                </a:solidFill>
                <a:latin typeface="Gotham"/>
                <a:ea typeface="Gotham"/>
                <a:cs typeface="Gotham"/>
                <a:sym typeface="Gotham"/>
              </a:defRPr>
            </a:pPr>
          </a:p>
          <a:p>
            <a:pPr>
              <a:lnSpc>
                <a:spcPts val="3000"/>
              </a:lnSpc>
              <a:defRPr sz="2100">
                <a:solidFill>
                  <a:srgbClr val="FFFFFF"/>
                </a:solidFill>
                <a:latin typeface="Gotham"/>
                <a:ea typeface="Gotham"/>
                <a:cs typeface="Gotham"/>
                <a:sym typeface="Gotham"/>
              </a:defRPr>
            </a:pPr>
            <a:r>
              <a:t>Source: </a:t>
            </a:r>
            <a:r>
              <a:rPr u="sng">
                <a:solidFill>
                  <a:srgbClr val="0000FF"/>
                </a:solidFill>
                <a:uFill>
                  <a:solidFill>
                    <a:srgbClr val="0000FF"/>
                  </a:solidFill>
                </a:uFill>
                <a:hlinkClick r:id="rId7" invalidUrl="" action="" tgtFrame="" tooltip="" history="1" highlightClick="0" endSnd="0"/>
              </a:rPr>
              <a:t>Coca-Cola Europe</a:t>
            </a:r>
          </a:p>
        </p:txBody>
      </p:sp>
      <p:sp>
        <p:nvSpPr>
          <p:cNvPr id="131" name="TextBox 9"/>
          <p:cNvSpPr txBox="1"/>
          <p:nvPr/>
        </p:nvSpPr>
        <p:spPr>
          <a:xfrm>
            <a:off x="11725360" y="6542405"/>
            <a:ext cx="5328392" cy="265213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000"/>
              </a:lnSpc>
              <a:defRPr sz="2100">
                <a:solidFill>
                  <a:srgbClr val="FFFFFF"/>
                </a:solidFill>
                <a:latin typeface="Gotham"/>
                <a:ea typeface="Gotham"/>
                <a:cs typeface="Gotham"/>
                <a:sym typeface="Gotham"/>
              </a:defRPr>
            </a:pPr>
            <a:r>
              <a:t>Coca-Cola have been named the biggest plastic polluters for 5 years in a row (</a:t>
            </a:r>
            <a:r>
              <a:rPr u="sng">
                <a:solidFill>
                  <a:srgbClr val="0000FF"/>
                </a:solidFill>
                <a:uFill>
                  <a:solidFill>
                    <a:srgbClr val="0000FF"/>
                  </a:solidFill>
                </a:uFill>
                <a:hlinkClick r:id="rId8" invalidUrl="" action="" tgtFrame="" tooltip="" history="1" highlightClick="0" endSnd="0"/>
              </a:rPr>
              <a:t>Break Free From Plastic</a:t>
            </a:r>
            <a:r>
              <a:t>).</a:t>
            </a:r>
          </a:p>
          <a:p>
            <a:pPr algn="r">
              <a:lnSpc>
                <a:spcPts val="3000"/>
              </a:lnSpc>
              <a:defRPr sz="2100">
                <a:solidFill>
                  <a:srgbClr val="FFFFFF"/>
                </a:solidFill>
                <a:latin typeface="Gotham"/>
                <a:ea typeface="Gotham"/>
                <a:cs typeface="Gotham"/>
                <a:sym typeface="Gotham"/>
              </a:defRPr>
            </a:pPr>
          </a:p>
          <a:p>
            <a:pPr>
              <a:lnSpc>
                <a:spcPts val="3000"/>
              </a:lnSpc>
              <a:defRPr sz="2100">
                <a:solidFill>
                  <a:srgbClr val="FFFFFF"/>
                </a:solidFill>
                <a:latin typeface="Gotham"/>
                <a:ea typeface="Gotham"/>
                <a:cs typeface="Gotham"/>
                <a:sym typeface="Gotham"/>
              </a:defRPr>
            </a:pPr>
            <a:r>
              <a:t>They also undermined a bottle recycling project in Spain (</a:t>
            </a:r>
            <a:r>
              <a:rPr u="sng">
                <a:solidFill>
                  <a:srgbClr val="0000FF"/>
                </a:solidFill>
                <a:uFill>
                  <a:solidFill>
                    <a:srgbClr val="0000FF"/>
                  </a:solidFill>
                </a:uFill>
                <a:hlinkClick r:id="rId9" invalidUrl="" action="" tgtFrame="" tooltip="" history="1" highlightClick="0" endSnd="0"/>
              </a:rPr>
              <a:t>Changing Markets Foundation</a:t>
            </a:r>
            <a:r>
              <a:t>).</a:t>
            </a:r>
          </a:p>
        </p:txBody>
      </p:sp>
      <p:pic>
        <p:nvPicPr>
          <p:cNvPr id="132" name="Picture 10" descr="Picture 10"/>
          <p:cNvPicPr>
            <a:picLocks noChangeAspect="1"/>
          </p:cNvPicPr>
          <p:nvPr/>
        </p:nvPicPr>
        <p:blipFill>
          <a:blip r:embed="rId10">
            <a:extLst/>
          </a:blip>
          <a:srcRect l="10063" t="12669" r="14363" b="15919"/>
          <a:stretch>
            <a:fillRect/>
          </a:stretch>
        </p:blipFill>
        <p:spPr>
          <a:xfrm>
            <a:off x="16107553" y="314396"/>
            <a:ext cx="1888274" cy="1831301"/>
          </a:xfrm>
          <a:prstGeom prst="rect">
            <a:avLst/>
          </a:prstGeom>
          <a:ln w="12700">
            <a:miter lim="400000"/>
          </a:ln>
        </p:spPr>
      </p:pic>
      <p:pic>
        <p:nvPicPr>
          <p:cNvPr id="133" name="Screenshot 2023-08-03 at 17.00.05.png" descr="Screenshot 2023-08-03 at 17.00.05.png"/>
          <p:cNvPicPr>
            <a:picLocks noChangeAspect="1"/>
          </p:cNvPicPr>
          <p:nvPr/>
        </p:nvPicPr>
        <p:blipFill>
          <a:blip r:embed="rId11">
            <a:extLst/>
          </a:blip>
          <a:stretch>
            <a:fillRect/>
          </a:stretch>
        </p:blipFill>
        <p:spPr>
          <a:xfrm>
            <a:off x="99077" y="9221622"/>
            <a:ext cx="787401" cy="863601"/>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C907E"/>
        </a:solidFill>
      </p:bgPr>
    </p:bg>
    <p:spTree>
      <p:nvGrpSpPr>
        <p:cNvPr id="1" name=""/>
        <p:cNvGrpSpPr/>
        <p:nvPr/>
      </p:nvGrpSpPr>
      <p:grpSpPr>
        <a:xfrm>
          <a:off x="0" y="0"/>
          <a:ext cx="0" cy="0"/>
          <a:chOff x="0" y="0"/>
          <a:chExt cx="0" cy="0"/>
        </a:xfrm>
      </p:grpSpPr>
      <p:pic>
        <p:nvPicPr>
          <p:cNvPr id="135" name="Picture 2" descr="Picture 2"/>
          <p:cNvPicPr>
            <a:picLocks noChangeAspect="1"/>
          </p:cNvPicPr>
          <p:nvPr/>
        </p:nvPicPr>
        <p:blipFill>
          <a:blip r:embed="rId2">
            <a:extLst/>
          </a:blip>
          <a:srcRect l="894" t="4649" r="7298" b="8877"/>
          <a:stretch>
            <a:fillRect/>
          </a:stretch>
        </p:blipFill>
        <p:spPr>
          <a:xfrm>
            <a:off x="9144000" y="7254502"/>
            <a:ext cx="2989585" cy="3032498"/>
          </a:xfrm>
          <a:prstGeom prst="rect">
            <a:avLst/>
          </a:prstGeom>
          <a:ln w="12700">
            <a:miter lim="400000"/>
          </a:ln>
        </p:spPr>
      </p:pic>
      <p:pic>
        <p:nvPicPr>
          <p:cNvPr id="136" name="Picture 3" descr="Picture 3"/>
          <p:cNvPicPr>
            <a:picLocks noChangeAspect="1"/>
          </p:cNvPicPr>
          <p:nvPr/>
        </p:nvPicPr>
        <p:blipFill>
          <a:blip r:embed="rId3">
            <a:extLst/>
          </a:blip>
          <a:srcRect l="3906" t="0" r="676" b="825"/>
          <a:stretch>
            <a:fillRect/>
          </a:stretch>
        </p:blipFill>
        <p:spPr>
          <a:xfrm>
            <a:off x="594483" y="2808913"/>
            <a:ext cx="7017413" cy="3460311"/>
          </a:xfrm>
          <a:prstGeom prst="rect">
            <a:avLst/>
          </a:prstGeom>
          <a:ln w="12700">
            <a:miter lim="400000"/>
          </a:ln>
        </p:spPr>
      </p:pic>
      <p:pic>
        <p:nvPicPr>
          <p:cNvPr id="137" name="Picture 4" descr="Picture 4"/>
          <p:cNvPicPr>
            <a:picLocks noChangeAspect="1"/>
          </p:cNvPicPr>
          <p:nvPr/>
        </p:nvPicPr>
        <p:blipFill>
          <a:blip r:embed="rId4">
            <a:extLst/>
          </a:blip>
          <a:stretch>
            <a:fillRect/>
          </a:stretch>
        </p:blipFill>
        <p:spPr>
          <a:xfrm>
            <a:off x="114995" y="5780270"/>
            <a:ext cx="2332809" cy="2604064"/>
          </a:xfrm>
          <a:prstGeom prst="rect">
            <a:avLst/>
          </a:prstGeom>
          <a:ln w="12700">
            <a:miter lim="400000"/>
          </a:ln>
        </p:spPr>
      </p:pic>
      <p:pic>
        <p:nvPicPr>
          <p:cNvPr id="138" name="Picture 5" descr="Picture 5"/>
          <p:cNvPicPr>
            <a:picLocks noChangeAspect="1"/>
          </p:cNvPicPr>
          <p:nvPr/>
        </p:nvPicPr>
        <p:blipFill>
          <a:blip r:embed="rId5">
            <a:extLst/>
          </a:blip>
          <a:stretch>
            <a:fillRect/>
          </a:stretch>
        </p:blipFill>
        <p:spPr>
          <a:xfrm>
            <a:off x="11094887" y="2808913"/>
            <a:ext cx="6593297" cy="3460311"/>
          </a:xfrm>
          <a:prstGeom prst="rect">
            <a:avLst/>
          </a:prstGeom>
          <a:ln w="12700">
            <a:miter lim="400000"/>
          </a:ln>
        </p:spPr>
      </p:pic>
      <p:sp>
        <p:nvSpPr>
          <p:cNvPr id="139" name="TextBox 6"/>
          <p:cNvSpPr txBox="1"/>
          <p:nvPr/>
        </p:nvSpPr>
        <p:spPr>
          <a:xfrm>
            <a:off x="1281399" y="6805190"/>
            <a:ext cx="5328392" cy="227113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000"/>
              </a:lnSpc>
              <a:defRPr sz="2100">
                <a:solidFill>
                  <a:srgbClr val="FFFFFF"/>
                </a:solidFill>
                <a:latin typeface="Gotham"/>
                <a:ea typeface="Gotham"/>
                <a:cs typeface="Gotham"/>
                <a:sym typeface="Gotham"/>
              </a:defRPr>
            </a:pPr>
            <a:r>
              <a:t>SHEIN’s evoluSHEIN range uses recycled materials and contributes to ‘positive social and environmental initiatives around the world’.</a:t>
            </a:r>
          </a:p>
          <a:p>
            <a:pPr>
              <a:lnSpc>
                <a:spcPts val="3000"/>
              </a:lnSpc>
              <a:defRPr sz="2100">
                <a:solidFill>
                  <a:srgbClr val="FFFFFF"/>
                </a:solidFill>
                <a:latin typeface="Gotham"/>
                <a:ea typeface="Gotham"/>
                <a:cs typeface="Gotham"/>
                <a:sym typeface="Gotham"/>
              </a:defRPr>
            </a:pPr>
          </a:p>
          <a:p>
            <a:pPr algn="r">
              <a:lnSpc>
                <a:spcPts val="3000"/>
              </a:lnSpc>
              <a:defRPr sz="2100">
                <a:solidFill>
                  <a:srgbClr val="FFFFFF"/>
                </a:solidFill>
                <a:latin typeface="Gotham"/>
                <a:ea typeface="Gotham"/>
                <a:cs typeface="Gotham"/>
                <a:sym typeface="Gotham"/>
              </a:defRPr>
            </a:pPr>
            <a:r>
              <a:t>Source: </a:t>
            </a:r>
            <a:r>
              <a:rPr u="sng">
                <a:solidFill>
                  <a:srgbClr val="0000FF"/>
                </a:solidFill>
                <a:uFill>
                  <a:solidFill>
                    <a:srgbClr val="0000FF"/>
                  </a:solidFill>
                </a:uFill>
                <a:hlinkClick r:id="rId6" invalidUrl="" action="" tgtFrame="" tooltip="" history="1" highlightClick="0" endSnd="0"/>
              </a:rPr>
              <a:t>SHEIN</a:t>
            </a:r>
          </a:p>
        </p:txBody>
      </p:sp>
      <p:sp>
        <p:nvSpPr>
          <p:cNvPr id="140" name="TextBox 7"/>
          <p:cNvSpPr txBox="1"/>
          <p:nvPr/>
        </p:nvSpPr>
        <p:spPr>
          <a:xfrm>
            <a:off x="11930908" y="6805190"/>
            <a:ext cx="5328392" cy="227113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000"/>
              </a:lnSpc>
              <a:defRPr sz="2100">
                <a:solidFill>
                  <a:srgbClr val="FFFFFF"/>
                </a:solidFill>
                <a:latin typeface="Gotham"/>
                <a:ea typeface="Gotham"/>
                <a:cs typeface="Gotham"/>
                <a:sym typeface="Gotham"/>
              </a:defRPr>
            </a:pPr>
            <a:r>
              <a:t>The recycled plastics used in these clothes can’t be recycled again. This means that once they wear out (quickly), they will go to landfill.</a:t>
            </a:r>
          </a:p>
          <a:p>
            <a:pPr>
              <a:lnSpc>
                <a:spcPts val="3000"/>
              </a:lnSpc>
              <a:defRPr sz="2100">
                <a:solidFill>
                  <a:srgbClr val="FFFFFF"/>
                </a:solidFill>
                <a:latin typeface="Gotham"/>
                <a:ea typeface="Gotham"/>
                <a:cs typeface="Gotham"/>
                <a:sym typeface="Gotham"/>
              </a:defRPr>
            </a:pPr>
          </a:p>
          <a:p>
            <a:pPr>
              <a:lnSpc>
                <a:spcPts val="3000"/>
              </a:lnSpc>
              <a:defRPr sz="2100">
                <a:solidFill>
                  <a:srgbClr val="FFFFFF"/>
                </a:solidFill>
                <a:latin typeface="Gotham"/>
                <a:ea typeface="Gotham"/>
                <a:cs typeface="Gotham"/>
                <a:sym typeface="Gotham"/>
              </a:defRPr>
            </a:pPr>
            <a:r>
              <a:t>Source: </a:t>
            </a:r>
            <a:r>
              <a:rPr u="sng">
                <a:solidFill>
                  <a:srgbClr val="0000FF"/>
                </a:solidFill>
                <a:uFill>
                  <a:solidFill>
                    <a:srgbClr val="0000FF"/>
                  </a:solidFill>
                </a:uFill>
                <a:hlinkClick r:id="rId7" invalidUrl="" action="" tgtFrame="" tooltip="" history="1" highlightClick="0" endSnd="0"/>
              </a:rPr>
              <a:t>Changing Markets Foundation</a:t>
            </a:r>
          </a:p>
        </p:txBody>
      </p:sp>
      <p:pic>
        <p:nvPicPr>
          <p:cNvPr id="141" name="Picture 8" descr="Picture 8"/>
          <p:cNvPicPr>
            <a:picLocks noChangeAspect="1"/>
          </p:cNvPicPr>
          <p:nvPr/>
        </p:nvPicPr>
        <p:blipFill>
          <a:blip r:embed="rId8">
            <a:extLst/>
          </a:blip>
          <a:srcRect l="10063" t="12669" r="14363" b="15919"/>
          <a:stretch>
            <a:fillRect/>
          </a:stretch>
        </p:blipFill>
        <p:spPr>
          <a:xfrm>
            <a:off x="16107553" y="314396"/>
            <a:ext cx="1888274" cy="1831301"/>
          </a:xfrm>
          <a:prstGeom prst="rect">
            <a:avLst/>
          </a:prstGeom>
          <a:ln w="12700">
            <a:miter lim="400000"/>
          </a:ln>
        </p:spPr>
      </p:pic>
      <p:pic>
        <p:nvPicPr>
          <p:cNvPr id="142" name="Picture 9" descr="Picture 9"/>
          <p:cNvPicPr>
            <a:picLocks noChangeAspect="1"/>
          </p:cNvPicPr>
          <p:nvPr/>
        </p:nvPicPr>
        <p:blipFill>
          <a:blip r:embed="rId9">
            <a:extLst/>
          </a:blip>
          <a:stretch>
            <a:fillRect/>
          </a:stretch>
        </p:blipFill>
        <p:spPr>
          <a:xfrm>
            <a:off x="8045173" y="2808913"/>
            <a:ext cx="2593621" cy="2645800"/>
          </a:xfrm>
          <a:prstGeom prst="rect">
            <a:avLst/>
          </a:prstGeom>
          <a:ln w="12700">
            <a:miter lim="400000"/>
          </a:ln>
        </p:spPr>
      </p:pic>
      <p:sp>
        <p:nvSpPr>
          <p:cNvPr id="143" name="TextBox 10"/>
          <p:cNvSpPr txBox="1"/>
          <p:nvPr/>
        </p:nvSpPr>
        <p:spPr>
          <a:xfrm>
            <a:off x="8677348" y="3884307"/>
            <a:ext cx="1646192" cy="810882"/>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6400"/>
              </a:lnSpc>
              <a:defRPr sz="5500">
                <a:solidFill>
                  <a:srgbClr val="FFFFFF"/>
                </a:solidFill>
                <a:latin typeface="Hatton"/>
                <a:ea typeface="Hatton"/>
                <a:cs typeface="Hatton"/>
                <a:sym typeface="Hatton"/>
              </a:defRPr>
            </a:lvl1pPr>
          </a:lstStyle>
          <a:p>
            <a:pPr/>
            <a:r>
              <a:t>BUT</a:t>
            </a:r>
          </a:p>
        </p:txBody>
      </p:sp>
      <p:pic>
        <p:nvPicPr>
          <p:cNvPr id="144" name="Image" descr="Image"/>
          <p:cNvPicPr>
            <a:picLocks noChangeAspect="1"/>
          </p:cNvPicPr>
          <p:nvPr/>
        </p:nvPicPr>
        <p:blipFill>
          <a:blip r:embed="rId10">
            <a:extLst/>
          </a:blip>
          <a:stretch>
            <a:fillRect/>
          </a:stretch>
        </p:blipFill>
        <p:spPr>
          <a:xfrm>
            <a:off x="123312" y="9513388"/>
            <a:ext cx="773682" cy="618946"/>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6" name="AutoShape 2"/>
          <p:cNvSpPr/>
          <p:nvPr/>
        </p:nvSpPr>
        <p:spPr>
          <a:xfrm>
            <a:off x="5897879" y="2419297"/>
            <a:ext cx="6492241" cy="1"/>
          </a:xfrm>
          <a:prstGeom prst="line">
            <a:avLst/>
          </a:prstGeom>
          <a:ln w="28575">
            <a:solidFill>
              <a:srgbClr val="39543B"/>
            </a:solidFill>
          </a:ln>
        </p:spPr>
        <p:txBody>
          <a:bodyPr lIns="45719" rIns="45719"/>
          <a:lstStyle/>
          <a:p>
            <a:pPr/>
          </a:p>
        </p:txBody>
      </p:sp>
      <p:sp>
        <p:nvSpPr>
          <p:cNvPr id="147" name="Freeform 4"/>
          <p:cNvSpPr/>
          <p:nvPr/>
        </p:nvSpPr>
        <p:spPr>
          <a:xfrm>
            <a:off x="2812029" y="3549067"/>
            <a:ext cx="5718812" cy="5709234"/>
          </a:xfrm>
          <a:prstGeom prst="rect">
            <a:avLst/>
          </a:prstGeom>
          <a:solidFill>
            <a:srgbClr val="2A8990"/>
          </a:solidFill>
          <a:ln w="12700">
            <a:miter lim="400000"/>
          </a:ln>
        </p:spPr>
        <p:txBody>
          <a:bodyPr lIns="45719" rIns="45719"/>
          <a:lstStyle/>
          <a:p>
            <a:pPr/>
          </a:p>
        </p:txBody>
      </p:sp>
      <p:sp>
        <p:nvSpPr>
          <p:cNvPr id="148" name="Freeform 7"/>
          <p:cNvSpPr/>
          <p:nvPr/>
        </p:nvSpPr>
        <p:spPr>
          <a:xfrm>
            <a:off x="9607774" y="3549067"/>
            <a:ext cx="5718812" cy="5709234"/>
          </a:xfrm>
          <a:prstGeom prst="rect">
            <a:avLst/>
          </a:prstGeom>
          <a:solidFill>
            <a:srgbClr val="2A8990"/>
          </a:solidFill>
          <a:ln w="12700">
            <a:miter lim="400000"/>
          </a:ln>
        </p:spPr>
        <p:txBody>
          <a:bodyPr lIns="45719" rIns="45719"/>
          <a:lstStyle/>
          <a:p>
            <a:pPr/>
          </a:p>
        </p:txBody>
      </p:sp>
      <p:pic>
        <p:nvPicPr>
          <p:cNvPr id="149" name="Picture 9" descr="Picture 9"/>
          <p:cNvPicPr>
            <a:picLocks noChangeAspect="1"/>
          </p:cNvPicPr>
          <p:nvPr/>
        </p:nvPicPr>
        <p:blipFill>
          <a:blip r:embed="rId2">
            <a:extLst/>
          </a:blip>
          <a:stretch>
            <a:fillRect/>
          </a:stretch>
        </p:blipFill>
        <p:spPr>
          <a:xfrm flipH="1">
            <a:off x="0" y="6406022"/>
            <a:ext cx="2961415" cy="4243491"/>
          </a:xfrm>
          <a:prstGeom prst="rect">
            <a:avLst/>
          </a:prstGeom>
          <a:ln w="12700">
            <a:miter lim="400000"/>
          </a:ln>
        </p:spPr>
      </p:pic>
      <p:sp>
        <p:nvSpPr>
          <p:cNvPr id="150" name="TextBox 10"/>
          <p:cNvSpPr txBox="1"/>
          <p:nvPr/>
        </p:nvSpPr>
        <p:spPr>
          <a:xfrm>
            <a:off x="2961414" y="1090368"/>
            <a:ext cx="12365171" cy="102868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ctr">
              <a:lnSpc>
                <a:spcPts val="8400"/>
              </a:lnSpc>
              <a:defRPr sz="6000">
                <a:solidFill>
                  <a:srgbClr val="39543B"/>
                </a:solidFill>
                <a:latin typeface="Gotham Bold"/>
                <a:ea typeface="Gotham Bold"/>
                <a:cs typeface="Gotham Bold"/>
                <a:sym typeface="Gotham Bold"/>
              </a:defRPr>
            </a:lvl1pPr>
          </a:lstStyle>
          <a:p>
            <a:pPr/>
            <a:r>
              <a:t>GREENWASHING IS…</a:t>
            </a:r>
          </a:p>
        </p:txBody>
      </p:sp>
      <p:sp>
        <p:nvSpPr>
          <p:cNvPr id="151" name="TextBox 11"/>
          <p:cNvSpPr txBox="1"/>
          <p:nvPr/>
        </p:nvSpPr>
        <p:spPr>
          <a:xfrm>
            <a:off x="3246191" y="4576745"/>
            <a:ext cx="4850489" cy="327126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700"/>
              </a:lnSpc>
              <a:defRPr sz="2600">
                <a:solidFill>
                  <a:srgbClr val="FFFFFF"/>
                </a:solidFill>
                <a:latin typeface="Gotham"/>
                <a:ea typeface="Gotham"/>
                <a:cs typeface="Gotham"/>
                <a:sym typeface="Gotham"/>
              </a:defRPr>
            </a:pPr>
            <a:r>
              <a:t>…an attempt by businesses to seem environmentally friendly without actually doing anything serious to protect the environment.</a:t>
            </a:r>
          </a:p>
          <a:p>
            <a:pPr>
              <a:lnSpc>
                <a:spcPts val="3700"/>
              </a:lnSpc>
              <a:defRPr sz="2600">
                <a:solidFill>
                  <a:srgbClr val="FFFFFF"/>
                </a:solidFill>
                <a:latin typeface="Gotham"/>
                <a:ea typeface="Gotham"/>
                <a:cs typeface="Gotham"/>
                <a:sym typeface="Gotham"/>
              </a:defRPr>
            </a:pPr>
          </a:p>
          <a:p>
            <a:pPr algn="r">
              <a:lnSpc>
                <a:spcPts val="3700"/>
              </a:lnSpc>
              <a:defRPr sz="2600" u="sng">
                <a:solidFill>
                  <a:srgbClr val="FFFFFF"/>
                </a:solidFill>
                <a:latin typeface="Gotham"/>
                <a:ea typeface="Gotham"/>
                <a:cs typeface="Gotham"/>
                <a:sym typeface="Gotham"/>
              </a:defRPr>
            </a:pPr>
            <a:r>
              <a:rPr>
                <a:solidFill>
                  <a:srgbClr val="0000FF"/>
                </a:solidFill>
                <a:uFill>
                  <a:solidFill>
                    <a:srgbClr val="0000FF"/>
                  </a:solidFill>
                </a:uFill>
                <a:hlinkClick r:id="rId3" invalidUrl="" action="" tgtFrame="" tooltip="" history="1" highlightClick="0" endSnd="0"/>
              </a:rPr>
              <a:t>Collins Online Dictionary</a:t>
            </a:r>
          </a:p>
        </p:txBody>
      </p:sp>
      <p:sp>
        <p:nvSpPr>
          <p:cNvPr id="152" name="TextBox 12"/>
          <p:cNvSpPr txBox="1"/>
          <p:nvPr/>
        </p:nvSpPr>
        <p:spPr>
          <a:xfrm>
            <a:off x="10041935" y="4100495"/>
            <a:ext cx="4850489" cy="3271260"/>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700"/>
              </a:lnSpc>
              <a:defRPr sz="2600">
                <a:solidFill>
                  <a:srgbClr val="FFFFFF"/>
                </a:solidFill>
                <a:latin typeface="Gotham"/>
                <a:ea typeface="Gotham"/>
                <a:cs typeface="Gotham"/>
                <a:sym typeface="Gotham"/>
              </a:defRPr>
            </a:pPr>
            <a:r>
              <a:t>…the selective disclosure of positive environmental or social impacts of a company’s business practices, without complete disclosure of negative impacts.</a:t>
            </a:r>
          </a:p>
          <a:p>
            <a:pPr>
              <a:lnSpc>
                <a:spcPts val="3700"/>
              </a:lnSpc>
              <a:defRPr sz="2600">
                <a:solidFill>
                  <a:srgbClr val="FFFFFF"/>
                </a:solidFill>
                <a:latin typeface="Gotham"/>
                <a:ea typeface="Gotham"/>
                <a:cs typeface="Gotham"/>
                <a:sym typeface="Gotham"/>
              </a:defRPr>
            </a:pPr>
          </a:p>
          <a:p>
            <a:pPr algn="r">
              <a:lnSpc>
                <a:spcPts val="3700"/>
              </a:lnSpc>
              <a:defRPr sz="2600" u="sng">
                <a:solidFill>
                  <a:srgbClr val="FFFFFF"/>
                </a:solidFill>
                <a:latin typeface="Gotham"/>
                <a:ea typeface="Gotham"/>
                <a:cs typeface="Gotham"/>
                <a:sym typeface="Gotham"/>
              </a:defRPr>
            </a:pPr>
            <a:r>
              <a:rPr>
                <a:solidFill>
                  <a:srgbClr val="0000FF"/>
                </a:solidFill>
                <a:uFill>
                  <a:solidFill>
                    <a:srgbClr val="0000FF"/>
                  </a:solidFill>
                </a:uFill>
                <a:hlinkClick r:id="rId4" invalidUrl="" action="" tgtFrame="" tooltip="" history="1" highlightClick="0" endSnd="0"/>
              </a:rPr>
              <a:t>Bhargava et al. (2022)</a:t>
            </a:r>
          </a:p>
        </p:txBody>
      </p:sp>
      <p:pic>
        <p:nvPicPr>
          <p:cNvPr id="153" name="Picture 13" descr="Picture 13"/>
          <p:cNvPicPr>
            <a:picLocks noChangeAspect="1"/>
          </p:cNvPicPr>
          <p:nvPr/>
        </p:nvPicPr>
        <p:blipFill>
          <a:blip r:embed="rId5">
            <a:extLst/>
          </a:blip>
          <a:stretch>
            <a:fillRect/>
          </a:stretch>
        </p:blipFill>
        <p:spPr>
          <a:xfrm flipV="1">
            <a:off x="15673466" y="6862098"/>
            <a:ext cx="3171669" cy="4019396"/>
          </a:xfrm>
          <a:prstGeom prst="rect">
            <a:avLst/>
          </a:prstGeom>
          <a:ln w="12700">
            <a:miter lim="400000"/>
          </a:ln>
        </p:spPr>
      </p:pic>
      <p:pic>
        <p:nvPicPr>
          <p:cNvPr id="154" name="Picture 14" descr="Picture 14"/>
          <p:cNvPicPr>
            <a:picLocks noChangeAspect="1"/>
          </p:cNvPicPr>
          <p:nvPr/>
        </p:nvPicPr>
        <p:blipFill>
          <a:blip r:embed="rId5">
            <a:extLst/>
          </a:blip>
          <a:stretch>
            <a:fillRect/>
          </a:stretch>
        </p:blipFill>
        <p:spPr>
          <a:xfrm rot="10219200">
            <a:off x="-1426181" y="-987179"/>
            <a:ext cx="3474164" cy="4402744"/>
          </a:xfrm>
          <a:prstGeom prst="rect">
            <a:avLst/>
          </a:prstGeom>
          <a:ln w="12700">
            <a:miter lim="400000"/>
          </a:ln>
        </p:spPr>
      </p:pic>
      <p:pic>
        <p:nvPicPr>
          <p:cNvPr id="155" name="Picture 15" descr="Picture 15"/>
          <p:cNvPicPr>
            <a:picLocks noChangeAspect="1"/>
          </p:cNvPicPr>
          <p:nvPr/>
        </p:nvPicPr>
        <p:blipFill>
          <a:blip r:embed="rId6">
            <a:extLst/>
          </a:blip>
          <a:stretch>
            <a:fillRect/>
          </a:stretch>
        </p:blipFill>
        <p:spPr>
          <a:xfrm>
            <a:off x="16172285" y="308448"/>
            <a:ext cx="1762933" cy="1762932"/>
          </a:xfrm>
          <a:prstGeom prst="rect">
            <a:avLst/>
          </a:prstGeom>
          <a:ln w="12700">
            <a:miter lim="400000"/>
          </a:ln>
        </p:spPr>
      </p:pic>
      <p:pic>
        <p:nvPicPr>
          <p:cNvPr id="156" name="Image" descr="Image"/>
          <p:cNvPicPr>
            <a:picLocks noChangeAspect="1"/>
          </p:cNvPicPr>
          <p:nvPr/>
        </p:nvPicPr>
        <p:blipFill>
          <a:blip r:embed="rId7">
            <a:extLst/>
          </a:blip>
          <a:stretch>
            <a:fillRect/>
          </a:stretch>
        </p:blipFill>
        <p:spPr>
          <a:xfrm>
            <a:off x="264437" y="9293489"/>
            <a:ext cx="633630" cy="63363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8" name="Picture 2" descr="Picture 2"/>
          <p:cNvPicPr>
            <a:picLocks noChangeAspect="1"/>
          </p:cNvPicPr>
          <p:nvPr/>
        </p:nvPicPr>
        <p:blipFill>
          <a:blip r:embed="rId2">
            <a:extLst/>
          </a:blip>
          <a:srcRect l="43537" t="50629" r="5669" b="6485"/>
          <a:stretch>
            <a:fillRect/>
          </a:stretch>
        </p:blipFill>
        <p:spPr>
          <a:xfrm>
            <a:off x="0" y="-1"/>
            <a:ext cx="18288000" cy="10287002"/>
          </a:xfrm>
          <a:prstGeom prst="rect">
            <a:avLst/>
          </a:prstGeom>
          <a:ln w="12700">
            <a:miter lim="400000"/>
          </a:ln>
        </p:spPr>
      </p:pic>
      <p:sp>
        <p:nvSpPr>
          <p:cNvPr id="159" name="AutoShape 3"/>
          <p:cNvSpPr/>
          <p:nvPr/>
        </p:nvSpPr>
        <p:spPr>
          <a:xfrm>
            <a:off x="3667369" y="0"/>
            <a:ext cx="10953262" cy="10287000"/>
          </a:xfrm>
          <a:prstGeom prst="rect">
            <a:avLst/>
          </a:prstGeom>
          <a:solidFill>
            <a:srgbClr val="FFFFFF"/>
          </a:solidFill>
          <a:ln w="12700">
            <a:miter lim="400000"/>
          </a:ln>
        </p:spPr>
        <p:txBody>
          <a:bodyPr lIns="45719" rIns="45719"/>
          <a:lstStyle/>
          <a:p>
            <a:pPr/>
          </a:p>
        </p:txBody>
      </p:sp>
      <p:pic>
        <p:nvPicPr>
          <p:cNvPr id="160" name="Picture 4" descr="Picture 4"/>
          <p:cNvPicPr>
            <a:picLocks noChangeAspect="1"/>
          </p:cNvPicPr>
          <p:nvPr/>
        </p:nvPicPr>
        <p:blipFill>
          <a:blip r:embed="rId3">
            <a:extLst/>
          </a:blip>
          <a:srcRect l="2953" t="11234" r="7806" b="21018"/>
          <a:stretch>
            <a:fillRect/>
          </a:stretch>
        </p:blipFill>
        <p:spPr>
          <a:xfrm>
            <a:off x="6960420" y="477943"/>
            <a:ext cx="2028384" cy="1663300"/>
          </a:xfrm>
          <a:prstGeom prst="rect">
            <a:avLst/>
          </a:prstGeom>
          <a:ln w="12700">
            <a:miter lim="400000"/>
          </a:ln>
        </p:spPr>
      </p:pic>
      <p:sp>
        <p:nvSpPr>
          <p:cNvPr id="161" name="TextBox 5"/>
          <p:cNvSpPr txBox="1"/>
          <p:nvPr/>
        </p:nvSpPr>
        <p:spPr>
          <a:xfrm>
            <a:off x="4377419" y="1076611"/>
            <a:ext cx="2583002" cy="501389"/>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3900"/>
              </a:lnSpc>
              <a:defRPr spc="258" sz="3600">
                <a:latin typeface="Montserrat Semi-Bold Bold"/>
                <a:ea typeface="Montserrat Semi-Bold Bold"/>
                <a:cs typeface="Montserrat Semi-Bold Bold"/>
                <a:sym typeface="Montserrat Semi-Bold Bold"/>
              </a:defRPr>
            </a:lvl1pPr>
          </a:lstStyle>
          <a:p>
            <a:pPr/>
            <a:r>
              <a:t>DISCUSS</a:t>
            </a:r>
          </a:p>
        </p:txBody>
      </p:sp>
      <p:pic>
        <p:nvPicPr>
          <p:cNvPr id="162" name="Picture 6" descr="Picture 6"/>
          <p:cNvPicPr>
            <a:picLocks noChangeAspect="1"/>
          </p:cNvPicPr>
          <p:nvPr/>
        </p:nvPicPr>
        <p:blipFill>
          <a:blip r:embed="rId4">
            <a:extLst/>
          </a:blip>
          <a:stretch>
            <a:fillRect/>
          </a:stretch>
        </p:blipFill>
        <p:spPr>
          <a:xfrm>
            <a:off x="16172285" y="308448"/>
            <a:ext cx="1762933" cy="1762932"/>
          </a:xfrm>
          <a:prstGeom prst="rect">
            <a:avLst/>
          </a:prstGeom>
          <a:ln w="12700">
            <a:miter lim="400000"/>
          </a:ln>
        </p:spPr>
      </p:pic>
      <p:grpSp>
        <p:nvGrpSpPr>
          <p:cNvPr id="169" name="Group 7"/>
          <p:cNvGrpSpPr/>
          <p:nvPr/>
        </p:nvGrpSpPr>
        <p:grpSpPr>
          <a:xfrm>
            <a:off x="4060400" y="2374036"/>
            <a:ext cx="10167199" cy="6768205"/>
            <a:chOff x="0" y="0"/>
            <a:chExt cx="10167198" cy="6768204"/>
          </a:xfrm>
        </p:grpSpPr>
        <p:sp>
          <p:nvSpPr>
            <p:cNvPr id="163" name="TextBox 8"/>
            <p:cNvSpPr txBox="1"/>
            <p:nvPr/>
          </p:nvSpPr>
          <p:spPr>
            <a:xfrm>
              <a:off x="0" y="1089850"/>
              <a:ext cx="10167199" cy="8789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lvl="1" marL="582930" indent="-291465">
                <a:lnSpc>
                  <a:spcPts val="3500"/>
                </a:lnSpc>
                <a:buSzPct val="100000"/>
                <a:buFont typeface="Arial"/>
                <a:buChar char="•"/>
                <a:defRPr sz="2700">
                  <a:latin typeface="Gotham"/>
                  <a:ea typeface="Gotham"/>
                  <a:cs typeface="Gotham"/>
                  <a:sym typeface="Gotham"/>
                </a:defRPr>
              </a:pPr>
              <a:r>
                <a:t>Who has power in advertising - companies or the consumers? What gives them this power?</a:t>
              </a:r>
            </a:p>
          </p:txBody>
        </p:sp>
        <p:sp>
          <p:nvSpPr>
            <p:cNvPr id="164" name="TextBox 9"/>
            <p:cNvSpPr txBox="1"/>
            <p:nvPr/>
          </p:nvSpPr>
          <p:spPr>
            <a:xfrm>
              <a:off x="0" y="2179700"/>
              <a:ext cx="10167199" cy="176796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lvl="1" marL="582930" indent="-291465">
                <a:lnSpc>
                  <a:spcPts val="3500"/>
                </a:lnSpc>
                <a:buSzPct val="100000"/>
                <a:buFont typeface="Arial"/>
                <a:buChar char="•"/>
                <a:defRPr sz="2700">
                  <a:latin typeface="Gotham"/>
                  <a:ea typeface="Gotham"/>
                  <a:cs typeface="Gotham"/>
                  <a:sym typeface="Gotham"/>
                </a:defRPr>
              </a:pPr>
              <a:r>
                <a:t>When we hear about companies and the environment, whose perspectives do we usually hear from? Companies, governments, environmental support groups? Who don’t we hear from?</a:t>
              </a:r>
            </a:p>
          </p:txBody>
        </p:sp>
        <p:sp>
          <p:nvSpPr>
            <p:cNvPr id="165" name="TextBox 10"/>
            <p:cNvSpPr txBox="1"/>
            <p:nvPr/>
          </p:nvSpPr>
          <p:spPr>
            <a:xfrm>
              <a:off x="0" y="4161281"/>
              <a:ext cx="10167199" cy="87896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lvl="1" marL="582930" indent="-291465">
                <a:lnSpc>
                  <a:spcPts val="3500"/>
                </a:lnSpc>
                <a:buSzPct val="100000"/>
                <a:buFont typeface="Arial"/>
                <a:buChar char="•"/>
                <a:defRPr sz="2700">
                  <a:latin typeface="Gotham"/>
                  <a:ea typeface="Gotham"/>
                  <a:cs typeface="Gotham"/>
                  <a:sym typeface="Gotham"/>
                </a:defRPr>
              </a:pPr>
              <a:r>
                <a:t>What are some reasons companies might greenwash? Why wouldn’t they change their practices?</a:t>
              </a:r>
            </a:p>
          </p:txBody>
        </p:sp>
        <p:sp>
          <p:nvSpPr>
            <p:cNvPr id="166" name="TextBox 11"/>
            <p:cNvSpPr txBox="1"/>
            <p:nvPr/>
          </p:nvSpPr>
          <p:spPr>
            <a:xfrm>
              <a:off x="0" y="0"/>
              <a:ext cx="10167199" cy="87896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lvl="1" marL="582930" indent="-291465">
                <a:lnSpc>
                  <a:spcPts val="3500"/>
                </a:lnSpc>
                <a:buSzPct val="100000"/>
                <a:buFont typeface="Arial"/>
                <a:buChar char="•"/>
                <a:defRPr sz="2700">
                  <a:latin typeface="Gotham"/>
                  <a:ea typeface="Gotham"/>
                  <a:cs typeface="Gotham"/>
                  <a:sym typeface="Gotham"/>
                </a:defRPr>
              </a:pPr>
              <a:r>
                <a:t>What have you heard about greenwashing before (from the media, school, family, etc.)?</a:t>
              </a:r>
            </a:p>
          </p:txBody>
        </p:sp>
        <p:sp>
          <p:nvSpPr>
            <p:cNvPr id="167" name="TextBox 12"/>
            <p:cNvSpPr txBox="1"/>
            <p:nvPr/>
          </p:nvSpPr>
          <p:spPr>
            <a:xfrm>
              <a:off x="0" y="5247512"/>
              <a:ext cx="10167199" cy="87896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lvl="1" marL="582930" indent="-291465">
                <a:lnSpc>
                  <a:spcPts val="3500"/>
                </a:lnSpc>
                <a:buSzPct val="100000"/>
                <a:buFont typeface="Arial"/>
                <a:buChar char="•"/>
                <a:defRPr sz="2700">
                  <a:latin typeface="Gotham"/>
                  <a:ea typeface="Gotham"/>
                  <a:cs typeface="Gotham"/>
                  <a:sym typeface="Gotham"/>
                </a:defRPr>
              </a:pPr>
              <a:r>
                <a:t>Are consumers influenced by environmental claims? Are you? How? Can you think of an example?</a:t>
              </a:r>
            </a:p>
          </p:txBody>
        </p:sp>
        <p:sp>
          <p:nvSpPr>
            <p:cNvPr id="168" name="TextBox 13"/>
            <p:cNvSpPr txBox="1"/>
            <p:nvPr/>
          </p:nvSpPr>
          <p:spPr>
            <a:xfrm>
              <a:off x="0" y="6333743"/>
              <a:ext cx="10167199" cy="434462"/>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0" tIns="0" rIns="0" bIns="0" numCol="1" anchor="t">
              <a:spAutoFit/>
            </a:bodyPr>
            <a:lstStyle/>
            <a:p>
              <a:pPr lvl="1" marL="582930" indent="-291465">
                <a:lnSpc>
                  <a:spcPts val="3500"/>
                </a:lnSpc>
                <a:buSzPct val="100000"/>
                <a:buFont typeface="Arial"/>
                <a:buChar char="•"/>
                <a:defRPr sz="2700">
                  <a:latin typeface="Gotham"/>
                  <a:ea typeface="Gotham"/>
                  <a:cs typeface="Gotham"/>
                  <a:sym typeface="Gotham"/>
                </a:defRPr>
              </a:pPr>
              <a:r>
                <a:t>Why is greenwashing unfair?</a:t>
              </a:r>
            </a:p>
          </p:txBody>
        </p:sp>
      </p:grpSp>
      <p:pic>
        <p:nvPicPr>
          <p:cNvPr id="170" name="Screenshot 2023-08-03 at 17.01.36.png" descr="Screenshot 2023-08-03 at 17.01.36.png"/>
          <p:cNvPicPr>
            <a:picLocks noChangeAspect="1"/>
          </p:cNvPicPr>
          <p:nvPr/>
        </p:nvPicPr>
        <p:blipFill>
          <a:blip r:embed="rId5">
            <a:extLst/>
          </a:blip>
          <a:stretch>
            <a:fillRect/>
          </a:stretch>
        </p:blipFill>
        <p:spPr>
          <a:xfrm>
            <a:off x="261648" y="9279948"/>
            <a:ext cx="685801" cy="723901"/>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2A8990"/>
        </a:solidFill>
      </p:bgPr>
    </p:bg>
    <p:spTree>
      <p:nvGrpSpPr>
        <p:cNvPr id="1" name=""/>
        <p:cNvGrpSpPr/>
        <p:nvPr/>
      </p:nvGrpSpPr>
      <p:grpSpPr>
        <a:xfrm>
          <a:off x="0" y="0"/>
          <a:ext cx="0" cy="0"/>
          <a:chOff x="0" y="0"/>
          <a:chExt cx="0" cy="0"/>
        </a:xfrm>
      </p:grpSpPr>
      <p:pic>
        <p:nvPicPr>
          <p:cNvPr id="172" name="Picture 2" descr="Picture 2"/>
          <p:cNvPicPr>
            <a:picLocks noChangeAspect="1"/>
          </p:cNvPicPr>
          <p:nvPr/>
        </p:nvPicPr>
        <p:blipFill>
          <a:blip r:embed="rId2">
            <a:extLst/>
          </a:blip>
          <a:stretch>
            <a:fillRect/>
          </a:stretch>
        </p:blipFill>
        <p:spPr>
          <a:xfrm>
            <a:off x="11679736" y="1962353"/>
            <a:ext cx="3733094" cy="7295947"/>
          </a:xfrm>
          <a:prstGeom prst="rect">
            <a:avLst/>
          </a:prstGeom>
          <a:ln w="12700">
            <a:miter lim="400000"/>
          </a:ln>
        </p:spPr>
      </p:pic>
      <p:pic>
        <p:nvPicPr>
          <p:cNvPr id="173" name="Picture 3" descr="Picture 3"/>
          <p:cNvPicPr>
            <a:picLocks noChangeAspect="1"/>
          </p:cNvPicPr>
          <p:nvPr/>
        </p:nvPicPr>
        <p:blipFill>
          <a:blip r:embed="rId3">
            <a:extLst/>
          </a:blip>
          <a:srcRect l="0" t="0" r="343" b="49815"/>
          <a:stretch>
            <a:fillRect/>
          </a:stretch>
        </p:blipFill>
        <p:spPr>
          <a:xfrm>
            <a:off x="10835026" y="7627976"/>
            <a:ext cx="4248092" cy="2613457"/>
          </a:xfrm>
          <a:prstGeom prst="rect">
            <a:avLst/>
          </a:prstGeom>
          <a:ln w="12700">
            <a:miter lim="400000"/>
          </a:ln>
        </p:spPr>
      </p:pic>
      <p:sp>
        <p:nvSpPr>
          <p:cNvPr id="174" name="TextBox 4"/>
          <p:cNvSpPr txBox="1"/>
          <p:nvPr/>
        </p:nvSpPr>
        <p:spPr>
          <a:xfrm>
            <a:off x="1028700" y="885824"/>
            <a:ext cx="6584937" cy="2593577"/>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nSpc>
                <a:spcPts val="10400"/>
              </a:lnSpc>
              <a:defRPr sz="7400">
                <a:solidFill>
                  <a:srgbClr val="FFFFFF"/>
                </a:solidFill>
                <a:latin typeface="Montserrat Semi-Bold"/>
                <a:ea typeface="Montserrat Semi-Bold"/>
                <a:cs typeface="Montserrat Semi-Bold"/>
                <a:sym typeface="Montserrat Semi-Bold"/>
              </a:defRPr>
            </a:lvl1pPr>
          </a:lstStyle>
          <a:p>
            <a:pPr/>
            <a:r>
              <a:t>HIDDEN TRADE-OFF</a:t>
            </a:r>
          </a:p>
        </p:txBody>
      </p:sp>
      <p:sp>
        <p:nvSpPr>
          <p:cNvPr id="175" name="TextBox 5"/>
          <p:cNvSpPr txBox="1"/>
          <p:nvPr/>
        </p:nvSpPr>
        <p:spPr>
          <a:xfrm>
            <a:off x="1028700" y="4171950"/>
            <a:ext cx="10147300" cy="39422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900"/>
              </a:lnSpc>
              <a:defRPr sz="2700">
                <a:solidFill>
                  <a:srgbClr val="FFFFFF"/>
                </a:solidFill>
                <a:latin typeface="Gotham"/>
                <a:ea typeface="Gotham"/>
                <a:cs typeface="Gotham"/>
                <a:sym typeface="Gotham"/>
              </a:defRPr>
            </a:pPr>
            <a:r>
              <a:t>Focus on a small positive, but ignore other facts.</a:t>
            </a:r>
          </a:p>
          <a:p>
            <a:pPr>
              <a:lnSpc>
                <a:spcPts val="3900"/>
              </a:lnSpc>
              <a:defRPr sz="2700">
                <a:solidFill>
                  <a:srgbClr val="FFFFFF"/>
                </a:solidFill>
                <a:latin typeface="Gotham"/>
                <a:ea typeface="Gotham"/>
                <a:cs typeface="Gotham"/>
                <a:sym typeface="Gotham"/>
              </a:defRPr>
            </a:pPr>
          </a:p>
          <a:p>
            <a:pPr>
              <a:lnSpc>
                <a:spcPts val="3900"/>
              </a:lnSpc>
              <a:defRPr sz="2700">
                <a:latin typeface="Gotham Bold"/>
                <a:ea typeface="Gotham Bold"/>
                <a:cs typeface="Gotham Bold"/>
                <a:sym typeface="Gotham Bold"/>
              </a:defRPr>
            </a:pPr>
            <a:r>
              <a:t>The claim:</a:t>
            </a:r>
            <a:r>
              <a:rPr>
                <a:solidFill>
                  <a:srgbClr val="FFFFFF"/>
                </a:solidFill>
                <a:latin typeface="Gotham"/>
                <a:ea typeface="Gotham"/>
                <a:cs typeface="Gotham"/>
                <a:sym typeface="Gotham"/>
              </a:rPr>
              <a:t> Dove comes in soft plastic refills so you don’t have to repeatedly buy the hard plastic.</a:t>
            </a:r>
            <a:endParaRPr>
              <a:solidFill>
                <a:srgbClr val="FFFFFF"/>
              </a:solidFill>
              <a:latin typeface="Gotham"/>
              <a:ea typeface="Gotham"/>
              <a:cs typeface="Gotham"/>
              <a:sym typeface="Gotham"/>
            </a:endParaRPr>
          </a:p>
          <a:p>
            <a:pPr>
              <a:lnSpc>
                <a:spcPts val="3900"/>
              </a:lnSpc>
              <a:defRPr sz="2700">
                <a:solidFill>
                  <a:srgbClr val="FFFFFF"/>
                </a:solidFill>
                <a:latin typeface="Gotham"/>
                <a:ea typeface="Gotham"/>
                <a:cs typeface="Gotham"/>
                <a:sym typeface="Gotham"/>
              </a:defRPr>
            </a:pPr>
          </a:p>
          <a:p>
            <a:pPr>
              <a:lnSpc>
                <a:spcPts val="3900"/>
              </a:lnSpc>
              <a:defRPr sz="2700">
                <a:latin typeface="Gotham Bold"/>
                <a:ea typeface="Gotham Bold"/>
                <a:cs typeface="Gotham Bold"/>
                <a:sym typeface="Gotham Bold"/>
              </a:defRPr>
            </a:pPr>
            <a:r>
              <a:t>But: </a:t>
            </a:r>
            <a:r>
              <a:rPr>
                <a:solidFill>
                  <a:srgbClr val="FFFFFF"/>
                </a:solidFill>
                <a:latin typeface="Gotham"/>
                <a:ea typeface="Gotham"/>
                <a:cs typeface="Gotham"/>
                <a:sym typeface="Gotham"/>
              </a:rPr>
              <a:t>The </a:t>
            </a:r>
            <a:r>
              <a:rPr u="sng">
                <a:solidFill>
                  <a:srgbClr val="0000FF"/>
                </a:solidFill>
                <a:uFill>
                  <a:solidFill>
                    <a:srgbClr val="0000FF"/>
                  </a:solidFill>
                </a:uFill>
                <a:latin typeface="Gotham"/>
                <a:ea typeface="Gotham"/>
                <a:cs typeface="Gotham"/>
                <a:sym typeface="Gotham"/>
                <a:hlinkClick r:id="rId4" invalidUrl="" action="" tgtFrame="" tooltip="" history="1" highlightClick="0" endSnd="0"/>
              </a:rPr>
              <a:t>soft plastic is not recyclable,</a:t>
            </a:r>
            <a:r>
              <a:rPr>
                <a:solidFill>
                  <a:srgbClr val="FFFFFF"/>
                </a:solidFill>
                <a:latin typeface="Gotham"/>
                <a:ea typeface="Gotham"/>
                <a:cs typeface="Gotham"/>
                <a:sym typeface="Gotham"/>
              </a:rPr>
              <a:t> while the hard plastic is.</a:t>
            </a:r>
            <a:endParaRPr>
              <a:solidFill>
                <a:srgbClr val="FFFFFF"/>
              </a:solidFill>
              <a:latin typeface="Gotham"/>
              <a:ea typeface="Gotham"/>
              <a:cs typeface="Gotham"/>
              <a:sym typeface="Gotham"/>
            </a:endParaRPr>
          </a:p>
          <a:p>
            <a:pPr>
              <a:lnSpc>
                <a:spcPts val="3900"/>
              </a:lnSpc>
              <a:defRPr sz="2700">
                <a:solidFill>
                  <a:srgbClr val="FFFFFF"/>
                </a:solidFill>
                <a:latin typeface="Gotham"/>
                <a:ea typeface="Gotham"/>
                <a:cs typeface="Gotham"/>
                <a:sym typeface="Gotham"/>
              </a:defRPr>
            </a:pPr>
          </a:p>
          <a:p>
            <a:pPr>
              <a:lnSpc>
                <a:spcPts val="3900"/>
              </a:lnSpc>
              <a:defRPr sz="2700">
                <a:latin typeface="Gotham Bold"/>
                <a:ea typeface="Gotham Bold"/>
                <a:cs typeface="Gotham Bold"/>
                <a:sym typeface="Gotham Bold"/>
              </a:defRPr>
            </a:pPr>
            <a:r>
              <a:t>Ask yourself:</a:t>
            </a:r>
            <a:r>
              <a:rPr>
                <a:solidFill>
                  <a:srgbClr val="FFFFFF"/>
                </a:solidFill>
                <a:latin typeface="Gotham"/>
                <a:ea typeface="Gotham"/>
                <a:cs typeface="Gotham"/>
                <a:sym typeface="Gotham"/>
              </a:rPr>
              <a:t> </a:t>
            </a:r>
            <a:r>
              <a:rPr>
                <a:solidFill>
                  <a:srgbClr val="FFFFFF"/>
                </a:solidFill>
                <a:latin typeface="Gotham Bold Italics"/>
                <a:ea typeface="Gotham Bold Italics"/>
                <a:cs typeface="Gotham Bold Italics"/>
                <a:sym typeface="Gotham Bold Italics"/>
              </a:rPr>
              <a:t>What are they NOT saying?</a:t>
            </a:r>
          </a:p>
        </p:txBody>
      </p:sp>
      <p:pic>
        <p:nvPicPr>
          <p:cNvPr id="176" name="Picture 6" descr="Picture 6"/>
          <p:cNvPicPr>
            <a:picLocks noChangeAspect="1"/>
          </p:cNvPicPr>
          <p:nvPr/>
        </p:nvPicPr>
        <p:blipFill>
          <a:blip r:embed="rId5">
            <a:extLst/>
          </a:blip>
          <a:srcRect l="10063" t="12669" r="14363" b="15919"/>
          <a:stretch>
            <a:fillRect/>
          </a:stretch>
        </p:blipFill>
        <p:spPr>
          <a:xfrm>
            <a:off x="16107553" y="314396"/>
            <a:ext cx="1888274" cy="1831301"/>
          </a:xfrm>
          <a:prstGeom prst="rect">
            <a:avLst/>
          </a:prstGeom>
          <a:ln w="12700">
            <a:miter lim="400000"/>
          </a:ln>
        </p:spPr>
      </p:pic>
      <p:pic>
        <p:nvPicPr>
          <p:cNvPr id="177" name="Screenshot 2023-08-03 at 17.02.13.png" descr="Screenshot 2023-08-03 at 17.02.13.png"/>
          <p:cNvPicPr>
            <a:picLocks noChangeAspect="1"/>
          </p:cNvPicPr>
          <p:nvPr/>
        </p:nvPicPr>
        <p:blipFill>
          <a:blip r:embed="rId6">
            <a:extLst/>
          </a:blip>
          <a:stretch>
            <a:fillRect/>
          </a:stretch>
        </p:blipFill>
        <p:spPr>
          <a:xfrm>
            <a:off x="145323" y="9362860"/>
            <a:ext cx="685801" cy="698501"/>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9" name="Picture 2" descr="Picture 2"/>
          <p:cNvPicPr>
            <a:picLocks noChangeAspect="1"/>
          </p:cNvPicPr>
          <p:nvPr/>
        </p:nvPicPr>
        <p:blipFill>
          <a:blip r:embed="rId2">
            <a:extLst/>
          </a:blip>
          <a:stretch>
            <a:fillRect/>
          </a:stretch>
        </p:blipFill>
        <p:spPr>
          <a:xfrm>
            <a:off x="1028700" y="1161716"/>
            <a:ext cx="6083300" cy="8096585"/>
          </a:xfrm>
          <a:prstGeom prst="rect">
            <a:avLst/>
          </a:prstGeom>
          <a:ln w="12700">
            <a:miter lim="400000"/>
          </a:ln>
        </p:spPr>
      </p:pic>
      <p:pic>
        <p:nvPicPr>
          <p:cNvPr id="180" name="Picture 3" descr="Picture 3"/>
          <p:cNvPicPr>
            <a:picLocks noChangeAspect="1"/>
          </p:cNvPicPr>
          <p:nvPr/>
        </p:nvPicPr>
        <p:blipFill>
          <a:blip r:embed="rId3">
            <a:extLst/>
          </a:blip>
          <a:stretch>
            <a:fillRect/>
          </a:stretch>
        </p:blipFill>
        <p:spPr>
          <a:xfrm>
            <a:off x="13966832" y="8026404"/>
            <a:ext cx="3886185" cy="2463791"/>
          </a:xfrm>
          <a:prstGeom prst="rect">
            <a:avLst/>
          </a:prstGeom>
          <a:ln w="12700">
            <a:miter lim="400000"/>
          </a:ln>
        </p:spPr>
      </p:pic>
      <p:sp>
        <p:nvSpPr>
          <p:cNvPr id="181" name="TextBox 4"/>
          <p:cNvSpPr txBox="1"/>
          <p:nvPr/>
        </p:nvSpPr>
        <p:spPr>
          <a:xfrm>
            <a:off x="8297333" y="2715798"/>
            <a:ext cx="8961968" cy="4437501"/>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p>
            <a:pPr>
              <a:lnSpc>
                <a:spcPts val="3900"/>
              </a:lnSpc>
              <a:defRPr sz="2700">
                <a:latin typeface="Gotham"/>
                <a:ea typeface="Gotham"/>
                <a:cs typeface="Gotham"/>
                <a:sym typeface="Gotham"/>
              </a:defRPr>
            </a:pPr>
            <a:r>
              <a:t>Companies make a claim, but it’s not easy to fact-check</a:t>
            </a:r>
          </a:p>
          <a:p>
            <a:pPr>
              <a:lnSpc>
                <a:spcPts val="3900"/>
              </a:lnSpc>
              <a:defRPr sz="2700">
                <a:latin typeface="Gotham"/>
                <a:ea typeface="Gotham"/>
                <a:cs typeface="Gotham"/>
                <a:sym typeface="Gotham"/>
              </a:defRPr>
            </a:pPr>
          </a:p>
          <a:p>
            <a:pPr>
              <a:lnSpc>
                <a:spcPts val="3900"/>
              </a:lnSpc>
              <a:defRPr sz="2700">
                <a:solidFill>
                  <a:srgbClr val="2A8990"/>
                </a:solidFill>
                <a:latin typeface="Gotham Bold"/>
                <a:ea typeface="Gotham Bold"/>
                <a:cs typeface="Gotham Bold"/>
                <a:sym typeface="Gotham Bold"/>
              </a:defRPr>
            </a:pPr>
            <a:r>
              <a:t>The claim:</a:t>
            </a:r>
            <a:r>
              <a:rPr>
                <a:solidFill>
                  <a:srgbClr val="FFFFFF"/>
                </a:solidFill>
                <a:latin typeface="Gotham"/>
                <a:ea typeface="Gotham"/>
                <a:cs typeface="Gotham"/>
                <a:sym typeface="Gotham"/>
              </a:rPr>
              <a:t> </a:t>
            </a:r>
            <a:r>
              <a:rPr>
                <a:solidFill>
                  <a:srgbClr val="000000"/>
                </a:solidFill>
                <a:latin typeface="Gotham"/>
                <a:ea typeface="Gotham"/>
                <a:cs typeface="Gotham"/>
                <a:sym typeface="Gotham"/>
              </a:rPr>
              <a:t>Supermarkets collect soft plastics that they will recycle</a:t>
            </a:r>
            <a:endParaRPr>
              <a:solidFill>
                <a:srgbClr val="000000"/>
              </a:solidFill>
              <a:latin typeface="Gotham"/>
              <a:ea typeface="Gotham"/>
              <a:cs typeface="Gotham"/>
              <a:sym typeface="Gotham"/>
            </a:endParaRPr>
          </a:p>
          <a:p>
            <a:pPr>
              <a:lnSpc>
                <a:spcPts val="3900"/>
              </a:lnSpc>
              <a:defRPr sz="2700">
                <a:latin typeface="Gotham"/>
                <a:ea typeface="Gotham"/>
                <a:cs typeface="Gotham"/>
                <a:sym typeface="Gotham"/>
              </a:defRPr>
            </a:pPr>
          </a:p>
          <a:p>
            <a:pPr>
              <a:lnSpc>
                <a:spcPts val="3900"/>
              </a:lnSpc>
              <a:defRPr sz="2700">
                <a:solidFill>
                  <a:srgbClr val="2A8990"/>
                </a:solidFill>
                <a:latin typeface="Gotham Bold"/>
                <a:ea typeface="Gotham Bold"/>
                <a:cs typeface="Gotham Bold"/>
                <a:sym typeface="Gotham Bold"/>
              </a:defRPr>
            </a:pPr>
            <a:r>
              <a:t>But:</a:t>
            </a:r>
            <a:r>
              <a:rPr>
                <a:solidFill>
                  <a:srgbClr val="FFFFFF"/>
                </a:solidFill>
                <a:latin typeface="Gotham"/>
                <a:ea typeface="Gotham"/>
                <a:cs typeface="Gotham"/>
                <a:sym typeface="Gotham"/>
              </a:rPr>
              <a:t> </a:t>
            </a:r>
            <a:r>
              <a:rPr>
                <a:solidFill>
                  <a:srgbClr val="000000"/>
                </a:solidFill>
                <a:latin typeface="Gotham"/>
                <a:ea typeface="Gotham"/>
                <a:cs typeface="Gotham"/>
                <a:sym typeface="Gotham"/>
              </a:rPr>
              <a:t>There’s </a:t>
            </a:r>
            <a:r>
              <a:rPr u="sng">
                <a:solidFill>
                  <a:srgbClr val="0000FF"/>
                </a:solidFill>
                <a:uFill>
                  <a:solidFill>
                    <a:srgbClr val="0000FF"/>
                  </a:solidFill>
                </a:uFill>
                <a:latin typeface="Gotham"/>
                <a:ea typeface="Gotham"/>
                <a:cs typeface="Gotham"/>
                <a:sym typeface="Gotham"/>
                <a:hlinkClick r:id="rId4" invalidUrl="" action="" tgtFrame="" tooltip="" history="1" highlightClick="0" endSnd="0"/>
              </a:rPr>
              <a:t>no documentation</a:t>
            </a:r>
            <a:r>
              <a:rPr>
                <a:solidFill>
                  <a:srgbClr val="000000"/>
                </a:solidFill>
                <a:latin typeface="Gotham"/>
                <a:ea typeface="Gotham"/>
                <a:cs typeface="Gotham"/>
                <a:sym typeface="Gotham"/>
              </a:rPr>
              <a:t> of how much gets recycled or what it’s turned into.</a:t>
            </a:r>
            <a:endParaRPr>
              <a:solidFill>
                <a:srgbClr val="000000"/>
              </a:solidFill>
              <a:latin typeface="Gotham"/>
              <a:ea typeface="Gotham"/>
              <a:cs typeface="Gotham"/>
              <a:sym typeface="Gotham"/>
            </a:endParaRPr>
          </a:p>
          <a:p>
            <a:pPr>
              <a:lnSpc>
                <a:spcPts val="3900"/>
              </a:lnSpc>
              <a:defRPr sz="2700">
                <a:latin typeface="Gotham"/>
                <a:ea typeface="Gotham"/>
                <a:cs typeface="Gotham"/>
                <a:sym typeface="Gotham"/>
              </a:defRPr>
            </a:pPr>
          </a:p>
          <a:p>
            <a:pPr>
              <a:lnSpc>
                <a:spcPts val="3900"/>
              </a:lnSpc>
              <a:defRPr sz="2700">
                <a:solidFill>
                  <a:srgbClr val="2A8990"/>
                </a:solidFill>
                <a:latin typeface="Gotham Bold"/>
                <a:ea typeface="Gotham Bold"/>
                <a:cs typeface="Gotham Bold"/>
                <a:sym typeface="Gotham Bold"/>
              </a:defRPr>
            </a:pPr>
            <a:r>
              <a:t>Ask yourself:</a:t>
            </a:r>
            <a:r>
              <a:rPr>
                <a:solidFill>
                  <a:srgbClr val="FFFFFF"/>
                </a:solidFill>
              </a:rPr>
              <a:t> </a:t>
            </a:r>
            <a:r>
              <a:rPr>
                <a:solidFill>
                  <a:srgbClr val="000000"/>
                </a:solidFill>
                <a:latin typeface="Gotham Bold Italics"/>
                <a:ea typeface="Gotham Bold Italics"/>
                <a:cs typeface="Gotham Bold Italics"/>
                <a:sym typeface="Gotham Bold Italics"/>
              </a:rPr>
              <a:t>Where’s the evidence?</a:t>
            </a:r>
          </a:p>
        </p:txBody>
      </p:sp>
      <p:sp>
        <p:nvSpPr>
          <p:cNvPr id="182" name="TextBox 5"/>
          <p:cNvSpPr txBox="1"/>
          <p:nvPr/>
        </p:nvSpPr>
        <p:spPr>
          <a:xfrm>
            <a:off x="8297333" y="1018842"/>
            <a:ext cx="6584937" cy="1272776"/>
          </a:xfrm>
          <a:prstGeom prst="rect">
            <a:avLst/>
          </a:prstGeom>
          <a:ln w="12700">
            <a:miter lim="400000"/>
          </a:ln>
          <a:extLst>
            <a:ext uri="{C572A759-6A51-4108-AA02-DFA0A04FC94B}">
              <ma14:wrappingTextBoxFlag xmlns:ma14="http://schemas.microsoft.com/office/mac/drawingml/2011/main" val="1"/>
            </a:ext>
          </a:extLst>
        </p:spPr>
        <p:txBody>
          <a:bodyPr lIns="0" tIns="0" rIns="0" bIns="0">
            <a:spAutoFit/>
          </a:bodyPr>
          <a:lstStyle>
            <a:lvl1pPr algn="just">
              <a:lnSpc>
                <a:spcPts val="10400"/>
              </a:lnSpc>
              <a:defRPr sz="7400">
                <a:latin typeface="Montserrat Semi-Bold"/>
                <a:ea typeface="Montserrat Semi-Bold"/>
                <a:cs typeface="Montserrat Semi-Bold"/>
                <a:sym typeface="Montserrat Semi-Bold"/>
              </a:defRPr>
            </a:lvl1pPr>
          </a:lstStyle>
          <a:p>
            <a:pPr/>
            <a:r>
              <a:t>NO PROOF</a:t>
            </a:r>
          </a:p>
        </p:txBody>
      </p:sp>
      <p:pic>
        <p:nvPicPr>
          <p:cNvPr id="183" name="Picture 6" descr="Picture 6"/>
          <p:cNvPicPr>
            <a:picLocks noChangeAspect="1"/>
          </p:cNvPicPr>
          <p:nvPr/>
        </p:nvPicPr>
        <p:blipFill>
          <a:blip r:embed="rId5">
            <a:extLst/>
          </a:blip>
          <a:stretch>
            <a:fillRect/>
          </a:stretch>
        </p:blipFill>
        <p:spPr>
          <a:xfrm>
            <a:off x="16172285" y="308448"/>
            <a:ext cx="1762933" cy="1762932"/>
          </a:xfrm>
          <a:prstGeom prst="rect">
            <a:avLst/>
          </a:prstGeom>
          <a:ln w="12700">
            <a:miter lim="400000"/>
          </a:ln>
        </p:spPr>
      </p:pic>
      <p:pic>
        <p:nvPicPr>
          <p:cNvPr id="184" name="Screenshot 2023-08-03 at 17.02.37.png" descr="Screenshot 2023-08-03 at 17.02.37.png"/>
          <p:cNvPicPr>
            <a:picLocks noChangeAspect="1"/>
          </p:cNvPicPr>
          <p:nvPr/>
        </p:nvPicPr>
        <p:blipFill>
          <a:blip r:embed="rId6">
            <a:extLst/>
          </a:blip>
          <a:stretch>
            <a:fillRect/>
          </a:stretch>
        </p:blipFill>
        <p:spPr>
          <a:xfrm>
            <a:off x="148840" y="9494885"/>
            <a:ext cx="673101" cy="635001"/>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3000" dir="5400000">
              <a:srgbClr val="000000">
                <a:alpha val="35000"/>
              </a:srgbClr>
            </a:outerShdw>
          </a:effectLst>
        </a:effectStyle>
        <a:effectStyle>
          <a:effectLst>
            <a:outerShdw sx="100000" sy="100000" kx="0" ky="0" algn="b" rotWithShape="0" blurRad="38100" dist="20000" dir="540000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sx="100000" sy="100000" kx="0" ky="0" algn="b" rotWithShape="0" blurRad="38100" dist="23000" dir="5400000">
            <a:srgbClr val="000000">
              <a:alpha val="35000"/>
            </a:srgbClr>
          </a:outerShdw>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outerShdw sx="100000" sy="100000" kx="0" ky="0" algn="b" rotWithShape="0" blurRad="38100" dist="20000" dir="5400000">
            <a:srgbClr val="000000">
              <a:alpha val="38000"/>
            </a:srgbClr>
          </a:outerShdw>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