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Lst>
  <p:sldSz cx="18288000" cy="10287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b="def" i="def"/>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b="def" i="def"/>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b="def" i="def"/>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91" name="Shape 91"/>
          <p:cNvSpPr/>
          <p:nvPr>
            <p:ph type="sldImg"/>
          </p:nvPr>
        </p:nvSpPr>
        <p:spPr>
          <a:xfrm>
            <a:off x="1143000" y="685800"/>
            <a:ext cx="4572000" cy="3429000"/>
          </a:xfrm>
          <a:prstGeom prst="rect">
            <a:avLst/>
          </a:prstGeom>
        </p:spPr>
        <p:txBody>
          <a:bodyPr/>
          <a:lstStyle/>
          <a:p>
            <a:pPr/>
          </a:p>
        </p:txBody>
      </p:sp>
      <p:sp>
        <p:nvSpPr>
          <p:cNvPr id="92" name="Shape 9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Slide">
    <p:spTree>
      <p:nvGrpSpPr>
        <p:cNvPr id="1" name=""/>
        <p:cNvGrpSpPr/>
        <p:nvPr/>
      </p:nvGrpSpPr>
      <p:grpSpPr>
        <a:xfrm>
          <a:off x="0" y="0"/>
          <a:ext cx="0" cy="0"/>
          <a:chOff x="0" y="0"/>
          <a:chExt cx="0" cy="0"/>
        </a:xfrm>
      </p:grpSpPr>
      <p:sp>
        <p:nvSpPr>
          <p:cNvPr id="11" name="Title Text"/>
          <p:cNvSpPr txBox="1"/>
          <p:nvPr>
            <p:ph type="title"/>
          </p:nvPr>
        </p:nvSpPr>
        <p:spPr>
          <a:xfrm>
            <a:off x="685800" y="2130425"/>
            <a:ext cx="7772400" cy="1470025"/>
          </a:xfrm>
          <a:prstGeom prst="rect">
            <a:avLst/>
          </a:prstGeom>
        </p:spPr>
        <p:txBody>
          <a:bodyPr/>
          <a:lstStyle/>
          <a:p>
            <a:pPr/>
            <a:r>
              <a:t>Title Text</a:t>
            </a:r>
          </a:p>
        </p:txBody>
      </p:sp>
      <p:sp>
        <p:nvSpPr>
          <p:cNvPr id="12" name="Body Level One…"/>
          <p:cNvSpPr txBox="1"/>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p:spTree>
      <p:nvGrpSpPr>
        <p:cNvPr id="1" name=""/>
        <p:cNvGrpSpPr/>
        <p:nvPr/>
      </p:nvGrpSpPr>
      <p:grpSpPr>
        <a:xfrm>
          <a:off x="0" y="0"/>
          <a:ext cx="0" cy="0"/>
          <a:chOff x="0" y="0"/>
          <a:chExt cx="0" cy="0"/>
        </a:xfrm>
      </p:grpSpPr>
      <p:sp>
        <p:nvSpPr>
          <p:cNvPr id="20" name="Title Text"/>
          <p:cNvSpPr txBox="1"/>
          <p:nvPr>
            <p:ph type="title"/>
          </p:nvPr>
        </p:nvSpPr>
        <p:spPr>
          <a:xfrm>
            <a:off x="457200" y="274638"/>
            <a:ext cx="8229600" cy="1143001"/>
          </a:xfrm>
          <a:prstGeom prst="rect">
            <a:avLst/>
          </a:prstGeom>
        </p:spPr>
        <p:txBody>
          <a:bodyPr/>
          <a:lstStyle/>
          <a:p>
            <a:pPr/>
            <a:r>
              <a:t>Title Text</a:t>
            </a:r>
          </a:p>
        </p:txBody>
      </p:sp>
      <p:sp>
        <p:nvSpPr>
          <p:cNvPr id="21" name="Body Level One…"/>
          <p:cNvSpPr txBox="1"/>
          <p:nvPr>
            <p:ph type="body" sz="quarter" idx="1"/>
          </p:nvPr>
        </p:nvSpPr>
        <p:spPr>
          <a:xfrm>
            <a:off x="457200" y="1600200"/>
            <a:ext cx="8229600" cy="452596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29" name="Title Text"/>
          <p:cNvSpPr txBox="1"/>
          <p:nvPr>
            <p:ph type="title"/>
          </p:nvPr>
        </p:nvSpPr>
        <p:spPr>
          <a:xfrm>
            <a:off x="722312" y="4406900"/>
            <a:ext cx="7772401" cy="1362075"/>
          </a:xfrm>
          <a:prstGeom prst="rect">
            <a:avLst/>
          </a:prstGeom>
        </p:spPr>
        <p:txBody>
          <a:bodyPr anchor="t"/>
          <a:lstStyle>
            <a:lvl1pPr algn="l">
              <a:defRPr b="1" cap="all" sz="4000"/>
            </a:lvl1pPr>
          </a:lstStyle>
          <a:p>
            <a:pPr/>
            <a:r>
              <a:t>Title Text</a:t>
            </a:r>
          </a:p>
        </p:txBody>
      </p:sp>
      <p:sp>
        <p:nvSpPr>
          <p:cNvPr id="30" name="Body Level One…"/>
          <p:cNvSpPr txBox="1"/>
          <p:nvPr>
            <p:ph type="body" sz="quarter" idx="1"/>
          </p:nvPr>
        </p:nvSpPr>
        <p:spPr>
          <a:xfrm>
            <a:off x="722312" y="2906713"/>
            <a:ext cx="7772401"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38" name="Title Text"/>
          <p:cNvSpPr txBox="1"/>
          <p:nvPr>
            <p:ph type="title"/>
          </p:nvPr>
        </p:nvSpPr>
        <p:spPr>
          <a:xfrm>
            <a:off x="457200" y="274638"/>
            <a:ext cx="8229600" cy="1143001"/>
          </a:xfrm>
          <a:prstGeom prst="rect">
            <a:avLst/>
          </a:prstGeom>
        </p:spPr>
        <p:txBody>
          <a:bodyPr/>
          <a:lstStyle/>
          <a:p>
            <a:pPr/>
            <a:r>
              <a:t>Title Text</a:t>
            </a:r>
          </a:p>
        </p:txBody>
      </p:sp>
      <p:sp>
        <p:nvSpPr>
          <p:cNvPr id="39" name="Body Level One…"/>
          <p:cNvSpPr txBox="1"/>
          <p:nvPr>
            <p:ph type="body" sz="quarter"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47" name="Title Text"/>
          <p:cNvSpPr txBox="1"/>
          <p:nvPr>
            <p:ph type="title"/>
          </p:nvPr>
        </p:nvSpPr>
        <p:spPr>
          <a:xfrm>
            <a:off x="457200" y="274638"/>
            <a:ext cx="8229600" cy="1143001"/>
          </a:xfrm>
          <a:prstGeom prst="rect">
            <a:avLst/>
          </a:prstGeom>
        </p:spPr>
        <p:txBody>
          <a:bodyPr/>
          <a:lstStyle/>
          <a:p>
            <a:pPr/>
            <a:r>
              <a:t>Title Text</a:t>
            </a:r>
          </a:p>
        </p:txBody>
      </p:sp>
      <p:sp>
        <p:nvSpPr>
          <p:cNvPr id="48" name="Body Level One…"/>
          <p:cNvSpPr txBox="1"/>
          <p:nvPr>
            <p:ph type="body" sz="quarter" idx="1"/>
          </p:nvPr>
        </p:nvSpPr>
        <p:spPr>
          <a:xfrm>
            <a:off x="457200" y="1535112"/>
            <a:ext cx="4040188" cy="639763"/>
          </a:xfrm>
          <a:prstGeom prst="rect">
            <a:avLst/>
          </a:prstGeom>
        </p:spPr>
        <p:txBody>
          <a:bodyPr anchor="b"/>
          <a:lstStyle>
            <a:lvl1pPr marL="0" indent="0">
              <a:spcBef>
                <a:spcPts val="500"/>
              </a:spcBef>
              <a:buSzTx/>
              <a:buFontTx/>
              <a:buNone/>
              <a:defRPr b="1" sz="2400"/>
            </a:lvl1pPr>
            <a:lvl2pPr marL="0" indent="457200">
              <a:spcBef>
                <a:spcPts val="500"/>
              </a:spcBef>
              <a:buSzTx/>
              <a:buFontTx/>
              <a:buNone/>
              <a:defRPr b="1" sz="2400"/>
            </a:lvl2pPr>
            <a:lvl3pPr marL="0" indent="914400">
              <a:spcBef>
                <a:spcPts val="500"/>
              </a:spcBef>
              <a:buSzTx/>
              <a:buFontTx/>
              <a:buNone/>
              <a:defRPr b="1" sz="2400"/>
            </a:lvl3pPr>
            <a:lvl4pPr marL="0" indent="1371600">
              <a:spcBef>
                <a:spcPts val="500"/>
              </a:spcBef>
              <a:buSzTx/>
              <a:buFontTx/>
              <a:buNone/>
              <a:defRPr b="1" sz="2400"/>
            </a:lvl4pPr>
            <a:lvl5pPr marL="0" indent="1828800">
              <a:spcBef>
                <a:spcPts val="500"/>
              </a:spcBef>
              <a:buSzTx/>
              <a:buFontTx/>
              <a:buNone/>
              <a:defRPr b="1" sz="2400"/>
            </a:lvl5pPr>
          </a:lstStyle>
          <a:p>
            <a:pPr/>
            <a:r>
              <a:t>Body Level One</a:t>
            </a:r>
          </a:p>
          <a:p>
            <a:pPr lvl="1"/>
            <a:r>
              <a:t>Body Level Two</a:t>
            </a:r>
          </a:p>
          <a:p>
            <a:pPr lvl="2"/>
            <a:r>
              <a:t>Body Level Three</a:t>
            </a:r>
          </a:p>
          <a:p>
            <a:pPr lvl="3"/>
            <a:r>
              <a:t>Body Level Four</a:t>
            </a:r>
          </a:p>
          <a:p>
            <a:pPr lvl="4"/>
            <a:r>
              <a:t>Body Level Five</a:t>
            </a:r>
          </a:p>
        </p:txBody>
      </p:sp>
      <p:sp>
        <p:nvSpPr>
          <p:cNvPr id="49" name="Text Placeholder 4"/>
          <p:cNvSpPr/>
          <p:nvPr>
            <p:ph type="body" sz="quarter" idx="21"/>
          </p:nvPr>
        </p:nvSpPr>
        <p:spPr>
          <a:xfrm>
            <a:off x="4645025" y="1535112"/>
            <a:ext cx="4041775" cy="639763"/>
          </a:xfrm>
          <a:prstGeom prst="rect">
            <a:avLst/>
          </a:prstGeom>
        </p:spPr>
        <p:txBody>
          <a:bodyPr anchor="b"/>
          <a:lstStyle/>
          <a:p>
            <a:pPr marL="0" indent="0">
              <a:spcBef>
                <a:spcPts val="500"/>
              </a:spcBef>
              <a:buSzTx/>
              <a:buFontTx/>
              <a:buNone/>
              <a:defRPr b="1" sz="2400"/>
            </a:pPr>
          </a:p>
        </p:txBody>
      </p:sp>
      <p:sp>
        <p:nvSpPr>
          <p:cNvPr id="5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57" name="Title Text"/>
          <p:cNvSpPr txBox="1"/>
          <p:nvPr>
            <p:ph type="title"/>
          </p:nvPr>
        </p:nvSpPr>
        <p:spPr>
          <a:xfrm>
            <a:off x="457200" y="274638"/>
            <a:ext cx="8229600" cy="1143001"/>
          </a:xfrm>
          <a:prstGeom prst="rect">
            <a:avLst/>
          </a:prstGeom>
        </p:spPr>
        <p:txBody>
          <a:bodyPr/>
          <a:lstStyle/>
          <a:p>
            <a:pPr/>
            <a:r>
              <a:t>Title Text</a:t>
            </a:r>
          </a:p>
        </p:txBody>
      </p:sp>
      <p:sp>
        <p:nvSpPr>
          <p:cNvPr id="5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6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72" name="Title Text"/>
          <p:cNvSpPr txBox="1"/>
          <p:nvPr>
            <p:ph type="title"/>
          </p:nvPr>
        </p:nvSpPr>
        <p:spPr>
          <a:xfrm>
            <a:off x="457200" y="273050"/>
            <a:ext cx="3008314" cy="1162050"/>
          </a:xfrm>
          <a:prstGeom prst="rect">
            <a:avLst/>
          </a:prstGeom>
        </p:spPr>
        <p:txBody>
          <a:bodyPr anchor="b"/>
          <a:lstStyle>
            <a:lvl1pPr algn="l">
              <a:defRPr b="1" sz="2000"/>
            </a:lvl1pPr>
          </a:lstStyle>
          <a:p>
            <a:pPr/>
            <a:r>
              <a:t>Title Text</a:t>
            </a:r>
          </a:p>
        </p:txBody>
      </p:sp>
      <p:sp>
        <p:nvSpPr>
          <p:cNvPr id="73" name="Body Level One…"/>
          <p:cNvSpPr txBox="1"/>
          <p:nvPr>
            <p:ph type="body" sz="quarter" idx="1"/>
          </p:nvPr>
        </p:nvSpPr>
        <p:spPr>
          <a:xfrm>
            <a:off x="3575050" y="273050"/>
            <a:ext cx="5111750" cy="585311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4" name="Text Placeholder 3"/>
          <p:cNvSpPr/>
          <p:nvPr>
            <p:ph type="body" sz="quarter" idx="21"/>
          </p:nvPr>
        </p:nvSpPr>
        <p:spPr>
          <a:xfrm>
            <a:off x="457199" y="1435100"/>
            <a:ext cx="3008315" cy="4691063"/>
          </a:xfrm>
          <a:prstGeom prst="rect">
            <a:avLst/>
          </a:prstGeom>
        </p:spPr>
        <p:txBody>
          <a:bodyPr/>
          <a:lstStyle/>
          <a:p>
            <a:pPr marL="0" indent="0">
              <a:spcBef>
                <a:spcPts val="300"/>
              </a:spcBef>
              <a:buSzTx/>
              <a:buFontTx/>
              <a:buNone/>
              <a:defRPr sz="1400"/>
            </a:pPr>
          </a:p>
        </p:txBody>
      </p:sp>
      <p:sp>
        <p:nvSpPr>
          <p:cNvPr id="7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82" name="Title Text"/>
          <p:cNvSpPr txBox="1"/>
          <p:nvPr>
            <p:ph type="title"/>
          </p:nvPr>
        </p:nvSpPr>
        <p:spPr>
          <a:xfrm>
            <a:off x="1792288" y="4800600"/>
            <a:ext cx="5486401" cy="566738"/>
          </a:xfrm>
          <a:prstGeom prst="rect">
            <a:avLst/>
          </a:prstGeom>
        </p:spPr>
        <p:txBody>
          <a:bodyPr anchor="b"/>
          <a:lstStyle>
            <a:lvl1pPr algn="l">
              <a:defRPr b="1" sz="2000"/>
            </a:lvl1pPr>
          </a:lstStyle>
          <a:p>
            <a:pPr/>
            <a:r>
              <a:t>Title Text</a:t>
            </a:r>
          </a:p>
        </p:txBody>
      </p:sp>
      <p:sp>
        <p:nvSpPr>
          <p:cNvPr id="83" name="Picture Placeholder 2"/>
          <p:cNvSpPr/>
          <p:nvPr>
            <p:ph type="pic" sz="quarter" idx="21"/>
          </p:nvPr>
        </p:nvSpPr>
        <p:spPr>
          <a:xfrm>
            <a:off x="1792288" y="612775"/>
            <a:ext cx="5486401" cy="4114800"/>
          </a:xfrm>
          <a:prstGeom prst="rect">
            <a:avLst/>
          </a:prstGeom>
        </p:spPr>
        <p:txBody>
          <a:bodyPr lIns="91439" rIns="91439">
            <a:noAutofit/>
          </a:bodyPr>
          <a:lstStyle/>
          <a:p>
            <a:pPr/>
          </a:p>
        </p:txBody>
      </p:sp>
      <p:sp>
        <p:nvSpPr>
          <p:cNvPr id="84" name="Body Level One…"/>
          <p:cNvSpPr txBox="1"/>
          <p:nvPr>
            <p:ph type="body" sz="quarter" idx="1"/>
          </p:nvPr>
        </p:nvSpPr>
        <p:spPr>
          <a:xfrm>
            <a:off x="1792288" y="5367337"/>
            <a:ext cx="54864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pPr/>
            <a:r>
              <a:t>Body Level One</a:t>
            </a:r>
          </a:p>
          <a:p>
            <a:pPr lvl="1"/>
            <a:r>
              <a:t>Body Level Two</a:t>
            </a:r>
          </a:p>
          <a:p>
            <a:pPr lvl="2"/>
            <a:r>
              <a:t>Body Level Three</a:t>
            </a:r>
          </a:p>
          <a:p>
            <a:pPr lvl="3"/>
            <a:r>
              <a:t>Body Level Four</a:t>
            </a:r>
          </a:p>
          <a:p>
            <a:pPr lvl="4"/>
            <a:r>
              <a:t>Body Level Five</a:t>
            </a:r>
          </a:p>
        </p:txBody>
      </p:sp>
      <p:sp>
        <p:nvSpPr>
          <p:cNvPr id="8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914400" y="138112"/>
            <a:ext cx="16459200" cy="2262188"/>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p>
            <a:pPr/>
            <a:r>
              <a:t>Title Text</a:t>
            </a:r>
          </a:p>
        </p:txBody>
      </p:sp>
      <p:sp>
        <p:nvSpPr>
          <p:cNvPr id="3" name="Body Level One…"/>
          <p:cNvSpPr txBox="1"/>
          <p:nvPr>
            <p:ph type="body" idx="1"/>
          </p:nvPr>
        </p:nvSpPr>
        <p:spPr>
          <a:xfrm>
            <a:off x="914400" y="2400300"/>
            <a:ext cx="16459200" cy="7886700"/>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8428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ransition xmlns:p14="http://schemas.microsoft.com/office/powerpoint/2010/main" spd="med" advClick="1"/>
  <p:txStyles>
    <p:titleStyle>
      <a:lvl1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4pPr>
      <a:lvl5pPr marL="21945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5pPr>
      <a:lvl6pPr marL="26517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6pPr>
      <a:lvl7pPr marL="31089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7pPr>
      <a:lvl8pPr marL="3566159" marR="0" indent="-365759"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8pPr>
      <a:lvl9pPr marL="4023359" marR="0" indent="-365759"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e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8.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 Id="rId3" Type="http://schemas.openxmlformats.org/officeDocument/2006/relationships/image" Target="../media/image9.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www.worldwiseschools.ie/wp-content/uploads/2021/09/Teacher-Guidebook.pdf?x12988" TargetMode="External"/><Relationship Id="rId3" Type="http://schemas.openxmlformats.org/officeDocument/2006/relationships/image" Target="../media/image3.png"/><Relationship Id="rId4" Type="http://schemas.openxmlformats.org/officeDocument/2006/relationships/image" Target="../media/image10.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 Id="rId3" Type="http://schemas.openxmlformats.org/officeDocument/2006/relationships/hyperlink" Target="https://press.vatican.va/content/salastampa/en/bollettino/pubblico/2021/03/30/210330b.html" TargetMode="External"/><Relationship Id="rId4" Type="http://schemas.openxmlformats.org/officeDocument/2006/relationships/image" Target="../media/image12.png"/><Relationship Id="rId5" Type="http://schemas.openxmlformats.org/officeDocument/2006/relationships/hyperlink" Target="https://www.greeneuropeanjournal.eu/climate-change-and-migration-myths-and-realities/" TargetMode="External"/><Relationship Id="rId6" Type="http://schemas.openxmlformats.org/officeDocument/2006/relationships/image" Target="../media/image13.png"/><Relationship Id="rId7" Type="http://schemas.openxmlformats.org/officeDocument/2006/relationships/hyperlink" Target="https://www.nytimes.com/2016/05/02/opinion/the-refugee-crisis-is-humanitys-crisis.html?rref=collection/column/the-stone&amp;action=click&amp;contentCollection=opinion&amp;region=stream&amp;module=stream_unit&amp;version=latest&amp;contentPlacement=1&amp;pgtype=collection" TargetMode="External"/><Relationship Id="rId8" Type="http://schemas.openxmlformats.org/officeDocument/2006/relationships/hyperlink" Target="https://www.penguin.co.uk/books/297762/against-the-double-blackmail-by-slavoj-zizek/9780141984124" TargetMode="External"/><Relationship Id="rId9" Type="http://schemas.openxmlformats.org/officeDocument/2006/relationships/hyperlink" Target="https://www.project-syndicate.org/commentary/escaping-europe-refugee-crisis-by-peter-singer-2015-09" TargetMode="External"/><Relationship Id="rId10" Type="http://schemas.openxmlformats.org/officeDocument/2006/relationships/hyperlink" Target="https://obamawhitehouse.archives.gov/the-record/climate" TargetMode="External"/><Relationship Id="rId11" Type="http://schemas.openxmlformats.org/officeDocument/2006/relationships/image" Target="../media/image5.png"/><Relationship Id="rId12" Type="http://schemas.openxmlformats.org/officeDocument/2006/relationships/image" Target="../media/image14.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5.png"/><Relationship Id="rId6" Type="http://schemas.openxmlformats.org/officeDocument/2006/relationships/image" Target="../media/image18.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4" name="Picture 2" descr="Picture 2"/>
          <p:cNvPicPr>
            <a:picLocks noChangeAspect="1"/>
          </p:cNvPicPr>
          <p:nvPr/>
        </p:nvPicPr>
        <p:blipFill>
          <a:blip r:embed="rId2">
            <a:extLst/>
          </a:blip>
          <a:srcRect l="0" t="12500" r="0" b="12499"/>
          <a:stretch>
            <a:fillRect/>
          </a:stretch>
        </p:blipFill>
        <p:spPr>
          <a:xfrm>
            <a:off x="0" y="0"/>
            <a:ext cx="18288000" cy="10287000"/>
          </a:xfrm>
          <a:prstGeom prst="rect">
            <a:avLst/>
          </a:prstGeom>
          <a:ln w="12700">
            <a:miter lim="400000"/>
          </a:ln>
        </p:spPr>
      </p:pic>
      <p:sp>
        <p:nvSpPr>
          <p:cNvPr id="95" name="Freeform 4"/>
          <p:cNvSpPr/>
          <p:nvPr/>
        </p:nvSpPr>
        <p:spPr>
          <a:xfrm>
            <a:off x="1028700" y="1028700"/>
            <a:ext cx="16230601" cy="8229601"/>
          </a:xfrm>
          <a:prstGeom prst="rect">
            <a:avLst/>
          </a:prstGeom>
          <a:solidFill>
            <a:srgbClr val="2A8990">
              <a:alpha val="87843"/>
            </a:srgbClr>
          </a:solidFill>
          <a:ln w="12700">
            <a:miter lim="400000"/>
          </a:ln>
        </p:spPr>
        <p:txBody>
          <a:bodyPr lIns="45719" rIns="45719"/>
          <a:lstStyle/>
          <a:p>
            <a:pPr/>
          </a:p>
        </p:txBody>
      </p:sp>
      <p:sp>
        <p:nvSpPr>
          <p:cNvPr id="96" name="AutoShape 6"/>
          <p:cNvSpPr/>
          <p:nvPr/>
        </p:nvSpPr>
        <p:spPr>
          <a:xfrm flipH="1" flipV="1">
            <a:off x="1869344" y="2554771"/>
            <a:ext cx="14288" cy="3628428"/>
          </a:xfrm>
          <a:prstGeom prst="line">
            <a:avLst/>
          </a:prstGeom>
          <a:ln w="28575">
            <a:solidFill>
              <a:srgbClr val="0C220F"/>
            </a:solidFill>
          </a:ln>
        </p:spPr>
        <p:txBody>
          <a:bodyPr lIns="45719" rIns="45719"/>
          <a:lstStyle/>
          <a:p>
            <a:pPr/>
          </a:p>
        </p:txBody>
      </p:sp>
      <p:pic>
        <p:nvPicPr>
          <p:cNvPr id="97" name="Picture 7" descr="Picture 7"/>
          <p:cNvPicPr>
            <a:picLocks noChangeAspect="1"/>
          </p:cNvPicPr>
          <p:nvPr/>
        </p:nvPicPr>
        <p:blipFill>
          <a:blip r:embed="rId3">
            <a:extLst/>
          </a:blip>
          <a:stretch>
            <a:fillRect/>
          </a:stretch>
        </p:blipFill>
        <p:spPr>
          <a:xfrm rot="4528529">
            <a:off x="747575" y="5238579"/>
            <a:ext cx="2272112" cy="2879405"/>
          </a:xfrm>
          <a:prstGeom prst="rect">
            <a:avLst/>
          </a:prstGeom>
          <a:ln w="12700">
            <a:miter lim="400000"/>
          </a:ln>
        </p:spPr>
      </p:pic>
      <p:sp>
        <p:nvSpPr>
          <p:cNvPr id="98" name="TextBox 8"/>
          <p:cNvSpPr txBox="1"/>
          <p:nvPr/>
        </p:nvSpPr>
        <p:spPr>
          <a:xfrm>
            <a:off x="1897918" y="7484157"/>
            <a:ext cx="11566163" cy="10156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2700"/>
              </a:lnSpc>
              <a:defRPr sz="1900">
                <a:solidFill>
                  <a:srgbClr val="0C220F"/>
                </a:solidFill>
                <a:latin typeface="Montserrat Semi-Bold"/>
                <a:ea typeface="Montserrat Semi-Bold"/>
                <a:cs typeface="Montserrat Semi-Bold"/>
                <a:sym typeface="Montserrat Semi-Bold"/>
              </a:defRPr>
            </a:lvl1pPr>
          </a:lstStyle>
          <a:p>
            <a:pPr/>
            <a:r>
              <a:t>This resource was developed with financial support from Irish Aid’s Worldwide Global Schools. the ideas, opinions, and comments therein are entirely the responsibility of its author(s) and do not necessarily represent or reflect Irish Aid and WWGS policy.</a:t>
            </a:r>
          </a:p>
        </p:txBody>
      </p:sp>
      <p:sp>
        <p:nvSpPr>
          <p:cNvPr id="99" name="TextBox 9"/>
          <p:cNvSpPr txBox="1"/>
          <p:nvPr/>
        </p:nvSpPr>
        <p:spPr>
          <a:xfrm>
            <a:off x="2821657" y="4083546"/>
            <a:ext cx="12644687" cy="289519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11400"/>
              </a:lnSpc>
              <a:defRPr sz="9900">
                <a:solidFill>
                  <a:srgbClr val="FFFFFF"/>
                </a:solidFill>
                <a:latin typeface="Gotham Bold"/>
                <a:ea typeface="Gotham Bold"/>
                <a:cs typeface="Gotham Bold"/>
                <a:sym typeface="Gotham Bold"/>
              </a:defRPr>
            </a:lvl1pPr>
          </a:lstStyle>
          <a:p>
            <a:pPr/>
            <a:r>
              <a:t>CLIMATE AND MIGRATION</a:t>
            </a:r>
          </a:p>
        </p:txBody>
      </p:sp>
      <p:sp>
        <p:nvSpPr>
          <p:cNvPr id="100" name="TextBox 10"/>
          <p:cNvSpPr txBox="1"/>
          <p:nvPr/>
        </p:nvSpPr>
        <p:spPr>
          <a:xfrm>
            <a:off x="6280456" y="2934193"/>
            <a:ext cx="5706560" cy="110133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9000"/>
              </a:lnSpc>
              <a:defRPr sz="6400">
                <a:solidFill>
                  <a:srgbClr val="FFFFFF"/>
                </a:solidFill>
                <a:latin typeface="Montserrat Semi-Bold Bold"/>
                <a:ea typeface="Montserrat Semi-Bold Bold"/>
                <a:cs typeface="Montserrat Semi-Bold Bold"/>
                <a:sym typeface="Montserrat Semi-Bold Bold"/>
              </a:defRPr>
            </a:lvl1pPr>
          </a:lstStyle>
          <a:p>
            <a:pPr/>
            <a:r>
              <a:t>ACTION ON</a:t>
            </a:r>
          </a:p>
        </p:txBody>
      </p:sp>
      <p:sp>
        <p:nvSpPr>
          <p:cNvPr id="101" name="TextBox 11"/>
          <p:cNvSpPr txBox="1"/>
          <p:nvPr/>
        </p:nvSpPr>
        <p:spPr>
          <a:xfrm>
            <a:off x="13633862" y="6848551"/>
            <a:ext cx="2749979" cy="31673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lnSpc>
                <a:spcPts val="2600"/>
              </a:lnSpc>
              <a:defRPr>
                <a:solidFill>
                  <a:srgbClr val="0C220F"/>
                </a:solidFill>
                <a:latin typeface="Montserrat Semi-Bold"/>
                <a:ea typeface="Montserrat Semi-Bold"/>
                <a:cs typeface="Montserrat Semi-Bold"/>
                <a:sym typeface="Montserrat Semi-Bold"/>
              </a:defRPr>
            </a:lvl1pPr>
          </a:lstStyle>
          <a:p>
            <a:pPr/>
            <a:r>
              <a:t>SUPPORTED BY</a:t>
            </a:r>
          </a:p>
        </p:txBody>
      </p:sp>
      <p:sp>
        <p:nvSpPr>
          <p:cNvPr id="102" name="AutoShape 12"/>
          <p:cNvSpPr/>
          <p:nvPr/>
        </p:nvSpPr>
        <p:spPr>
          <a:xfrm flipH="1" flipV="1">
            <a:off x="16383840" y="3963337"/>
            <a:ext cx="14288" cy="2219919"/>
          </a:xfrm>
          <a:prstGeom prst="line">
            <a:avLst/>
          </a:prstGeom>
          <a:ln w="28575">
            <a:solidFill>
              <a:srgbClr val="0C220F"/>
            </a:solidFill>
          </a:ln>
        </p:spPr>
        <p:txBody>
          <a:bodyPr lIns="45719" rIns="45719"/>
          <a:lstStyle/>
          <a:p>
            <a:pPr/>
          </a:p>
        </p:txBody>
      </p:sp>
      <p:pic>
        <p:nvPicPr>
          <p:cNvPr id="103" name="Picture 13" descr="Picture 13"/>
          <p:cNvPicPr>
            <a:picLocks noChangeAspect="1"/>
          </p:cNvPicPr>
          <p:nvPr/>
        </p:nvPicPr>
        <p:blipFill>
          <a:blip r:embed="rId4">
            <a:extLst/>
          </a:blip>
          <a:stretch>
            <a:fillRect/>
          </a:stretch>
        </p:blipFill>
        <p:spPr>
          <a:xfrm>
            <a:off x="14733483" y="7253551"/>
            <a:ext cx="1437275" cy="1430888"/>
          </a:xfrm>
          <a:prstGeom prst="rect">
            <a:avLst/>
          </a:prstGeom>
          <a:ln w="12700">
            <a:miter lim="400000"/>
          </a:ln>
        </p:spPr>
      </p:pic>
      <p:pic>
        <p:nvPicPr>
          <p:cNvPr id="104" name="Picture 14" descr="Picture 14"/>
          <p:cNvPicPr>
            <a:picLocks noChangeAspect="1"/>
          </p:cNvPicPr>
          <p:nvPr/>
        </p:nvPicPr>
        <p:blipFill>
          <a:blip r:embed="rId5">
            <a:extLst/>
          </a:blip>
          <a:srcRect l="10063" t="12669" r="14363" b="15919"/>
          <a:stretch>
            <a:fillRect/>
          </a:stretch>
        </p:blipFill>
        <p:spPr>
          <a:xfrm>
            <a:off x="14744659" y="311318"/>
            <a:ext cx="3543342" cy="3436431"/>
          </a:xfrm>
          <a:prstGeom prst="rect">
            <a:avLst/>
          </a:prstGeom>
          <a:ln w="12700">
            <a:miter lim="400000"/>
          </a:ln>
        </p:spPr>
      </p:pic>
      <p:pic>
        <p:nvPicPr>
          <p:cNvPr id="105" name="Picture 15" descr="Picture 15"/>
          <p:cNvPicPr>
            <a:picLocks noChangeAspect="1"/>
          </p:cNvPicPr>
          <p:nvPr/>
        </p:nvPicPr>
        <p:blipFill>
          <a:blip r:embed="rId3">
            <a:extLst/>
          </a:blip>
          <a:stretch>
            <a:fillRect/>
          </a:stretch>
        </p:blipFill>
        <p:spPr>
          <a:xfrm rot="21415521">
            <a:off x="16459424" y="6242060"/>
            <a:ext cx="2272112" cy="2879405"/>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7" name="AutoShape 2"/>
          <p:cNvSpPr/>
          <p:nvPr/>
        </p:nvSpPr>
        <p:spPr>
          <a:xfrm>
            <a:off x="-1" y="0"/>
            <a:ext cx="9627598" cy="10287000"/>
          </a:xfrm>
          <a:prstGeom prst="rect">
            <a:avLst/>
          </a:prstGeom>
          <a:solidFill>
            <a:srgbClr val="0C907E"/>
          </a:solidFill>
          <a:ln w="12700">
            <a:miter lim="400000"/>
          </a:ln>
        </p:spPr>
        <p:txBody>
          <a:bodyPr lIns="45719" rIns="45719"/>
          <a:lstStyle/>
          <a:p>
            <a:pPr/>
          </a:p>
        </p:txBody>
      </p:sp>
      <p:pic>
        <p:nvPicPr>
          <p:cNvPr id="108" name="Picture 3" descr="Picture 3"/>
          <p:cNvPicPr>
            <a:picLocks noChangeAspect="1"/>
          </p:cNvPicPr>
          <p:nvPr/>
        </p:nvPicPr>
        <p:blipFill>
          <a:blip r:embed="rId2">
            <a:extLst/>
          </a:blip>
          <a:srcRect l="24773" t="3004" r="28329" b="0"/>
          <a:stretch>
            <a:fillRect/>
          </a:stretch>
        </p:blipFill>
        <p:spPr>
          <a:xfrm>
            <a:off x="10839907" y="2071380"/>
            <a:ext cx="5332380" cy="7348135"/>
          </a:xfrm>
          <a:prstGeom prst="rect">
            <a:avLst/>
          </a:prstGeom>
          <a:ln w="12700">
            <a:miter lim="400000"/>
          </a:ln>
        </p:spPr>
      </p:pic>
      <p:pic>
        <p:nvPicPr>
          <p:cNvPr id="109" name="Picture 4" descr="Picture 4"/>
          <p:cNvPicPr>
            <a:picLocks noChangeAspect="1"/>
          </p:cNvPicPr>
          <p:nvPr/>
        </p:nvPicPr>
        <p:blipFill>
          <a:blip r:embed="rId3">
            <a:extLst/>
          </a:blip>
          <a:stretch>
            <a:fillRect/>
          </a:stretch>
        </p:blipFill>
        <p:spPr>
          <a:xfrm>
            <a:off x="12949708" y="4133357"/>
            <a:ext cx="1862443" cy="2870818"/>
          </a:xfrm>
          <a:prstGeom prst="rect">
            <a:avLst/>
          </a:prstGeom>
          <a:ln w="12700">
            <a:miter lim="400000"/>
          </a:ln>
        </p:spPr>
      </p:pic>
      <p:pic>
        <p:nvPicPr>
          <p:cNvPr id="110" name="Picture 5" descr="Picture 5"/>
          <p:cNvPicPr>
            <a:picLocks noChangeAspect="1"/>
          </p:cNvPicPr>
          <p:nvPr/>
        </p:nvPicPr>
        <p:blipFill>
          <a:blip r:embed="rId4">
            <a:extLst/>
          </a:blip>
          <a:stretch>
            <a:fillRect/>
          </a:stretch>
        </p:blipFill>
        <p:spPr>
          <a:xfrm>
            <a:off x="16172285" y="308448"/>
            <a:ext cx="1762933" cy="1762932"/>
          </a:xfrm>
          <a:prstGeom prst="rect">
            <a:avLst/>
          </a:prstGeom>
          <a:ln w="12700">
            <a:miter lim="400000"/>
          </a:ln>
        </p:spPr>
      </p:pic>
      <p:grpSp>
        <p:nvGrpSpPr>
          <p:cNvPr id="116" name="Group 6"/>
          <p:cNvGrpSpPr/>
          <p:nvPr/>
        </p:nvGrpSpPr>
        <p:grpSpPr>
          <a:xfrm>
            <a:off x="876675" y="3005601"/>
            <a:ext cx="8750922" cy="5034184"/>
            <a:chOff x="0" y="0"/>
            <a:chExt cx="8750921" cy="5034183"/>
          </a:xfrm>
        </p:grpSpPr>
        <p:sp>
          <p:nvSpPr>
            <p:cNvPr id="111" name="TextBox 7"/>
            <p:cNvSpPr txBox="1"/>
            <p:nvPr/>
          </p:nvSpPr>
          <p:spPr>
            <a:xfrm>
              <a:off x="0" y="4457482"/>
              <a:ext cx="8750922" cy="5767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nSpc>
                  <a:spcPts val="4900"/>
                </a:lnSpc>
                <a:defRPr spc="27" sz="2700">
                  <a:solidFill>
                    <a:srgbClr val="FFFFFF"/>
                  </a:solidFill>
                  <a:latin typeface="Gotham"/>
                  <a:ea typeface="Gotham"/>
                  <a:cs typeface="Gotham"/>
                  <a:sym typeface="Gotham"/>
                </a:defRPr>
              </a:lvl1pPr>
            </a:lstStyle>
            <a:p>
              <a:pPr/>
              <a:r>
                <a:t> What happened afterwards?</a:t>
              </a:r>
            </a:p>
          </p:txBody>
        </p:sp>
        <p:sp>
          <p:nvSpPr>
            <p:cNvPr id="112" name="TextBox 8"/>
            <p:cNvSpPr txBox="1"/>
            <p:nvPr/>
          </p:nvSpPr>
          <p:spPr>
            <a:xfrm>
              <a:off x="0" y="976203"/>
              <a:ext cx="8750922" cy="5767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nSpc>
                  <a:spcPts val="4900"/>
                </a:lnSpc>
                <a:defRPr spc="27" sz="2700">
                  <a:solidFill>
                    <a:srgbClr val="FFFFFF"/>
                  </a:solidFill>
                  <a:latin typeface="Gotham"/>
                  <a:ea typeface="Gotham"/>
                  <a:cs typeface="Gotham"/>
                  <a:sym typeface="Gotham"/>
                </a:defRPr>
              </a:lvl1pPr>
            </a:lstStyle>
            <a:p>
              <a:pPr/>
              <a:r>
                <a:t>Why is this photo interesting to you?</a:t>
              </a:r>
            </a:p>
          </p:txBody>
        </p:sp>
        <p:sp>
          <p:nvSpPr>
            <p:cNvPr id="113" name="TextBox 9"/>
            <p:cNvSpPr txBox="1"/>
            <p:nvPr/>
          </p:nvSpPr>
          <p:spPr>
            <a:xfrm>
              <a:off x="0" y="0"/>
              <a:ext cx="8750922" cy="576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nSpc>
                  <a:spcPts val="4900"/>
                </a:lnSpc>
                <a:defRPr spc="27" sz="2700">
                  <a:solidFill>
                    <a:srgbClr val="FFFFFF"/>
                  </a:solidFill>
                  <a:latin typeface="Gotham"/>
                  <a:ea typeface="Gotham"/>
                  <a:cs typeface="Gotham"/>
                  <a:sym typeface="Gotham"/>
                </a:defRPr>
              </a:lvl1pPr>
            </a:lstStyle>
            <a:p>
              <a:pPr/>
              <a:r>
                <a:t>What is happening in the photo?</a:t>
              </a:r>
            </a:p>
          </p:txBody>
        </p:sp>
        <p:sp>
          <p:nvSpPr>
            <p:cNvPr id="114" name="TextBox 10"/>
            <p:cNvSpPr txBox="1"/>
            <p:nvPr/>
          </p:nvSpPr>
          <p:spPr>
            <a:xfrm>
              <a:off x="0" y="2135586"/>
              <a:ext cx="8750922" cy="5767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nSpc>
                  <a:spcPts val="4900"/>
                </a:lnSpc>
                <a:defRPr spc="27" sz="2700">
                  <a:solidFill>
                    <a:srgbClr val="FFFFFF"/>
                  </a:solidFill>
                  <a:latin typeface="Gotham"/>
                  <a:ea typeface="Gotham"/>
                  <a:cs typeface="Gotham"/>
                  <a:sym typeface="Gotham"/>
                </a:defRPr>
              </a:lvl1pPr>
            </a:lstStyle>
            <a:p>
              <a:pPr/>
              <a:r>
                <a:t>What questions does this raise for you?</a:t>
              </a:r>
            </a:p>
          </p:txBody>
        </p:sp>
        <p:sp>
          <p:nvSpPr>
            <p:cNvPr id="115" name="TextBox 11"/>
            <p:cNvSpPr txBox="1"/>
            <p:nvPr/>
          </p:nvSpPr>
          <p:spPr>
            <a:xfrm>
              <a:off x="0" y="3298099"/>
              <a:ext cx="8750922" cy="5767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nSpc>
                  <a:spcPts val="4900"/>
                </a:lnSpc>
                <a:defRPr spc="27" sz="2700">
                  <a:solidFill>
                    <a:srgbClr val="FFFFFF"/>
                  </a:solidFill>
                  <a:latin typeface="Gotham"/>
                  <a:ea typeface="Gotham"/>
                  <a:cs typeface="Gotham"/>
                  <a:sym typeface="Gotham"/>
                </a:defRPr>
              </a:lvl1pPr>
            </a:lstStyle>
            <a:p>
              <a:pPr/>
              <a:r>
                <a:t>What do you think happened before this photo?</a:t>
              </a:r>
            </a:p>
          </p:txBody>
        </p:sp>
      </p:grpSp>
      <p:pic>
        <p:nvPicPr>
          <p:cNvPr id="117" name="2.png" descr="2.png"/>
          <p:cNvPicPr>
            <a:picLocks noChangeAspect="1"/>
          </p:cNvPicPr>
          <p:nvPr/>
        </p:nvPicPr>
        <p:blipFill>
          <a:blip r:embed="rId5">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19" name="Picture 2" descr="Picture 2"/>
          <p:cNvPicPr>
            <a:picLocks noChangeAspect="1"/>
          </p:cNvPicPr>
          <p:nvPr/>
        </p:nvPicPr>
        <p:blipFill>
          <a:blip r:embed="rId2">
            <a:extLst/>
          </a:blip>
          <a:stretch>
            <a:fillRect/>
          </a:stretch>
        </p:blipFill>
        <p:spPr>
          <a:xfrm>
            <a:off x="11240010" y="-1013596"/>
            <a:ext cx="7047990" cy="12531327"/>
          </a:xfrm>
          <a:prstGeom prst="rect">
            <a:avLst/>
          </a:prstGeom>
          <a:ln w="12700">
            <a:miter lim="400000"/>
          </a:ln>
        </p:spPr>
      </p:pic>
      <p:sp>
        <p:nvSpPr>
          <p:cNvPr id="120" name="TextBox 3"/>
          <p:cNvSpPr txBox="1"/>
          <p:nvPr/>
        </p:nvSpPr>
        <p:spPr>
          <a:xfrm>
            <a:off x="1028699" y="1244697"/>
            <a:ext cx="5890423" cy="1649343"/>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1" marL="647696" indent="-323847">
              <a:lnSpc>
                <a:spcPts val="4400"/>
              </a:lnSpc>
              <a:buSzPct val="100000"/>
              <a:buFont typeface="Arial"/>
              <a:buChar char="•"/>
              <a:defRPr spc="29" sz="2900">
                <a:latin typeface="Gotham"/>
                <a:ea typeface="Gotham"/>
                <a:cs typeface="Gotham"/>
                <a:sym typeface="Gotham"/>
              </a:defRPr>
            </a:pPr>
            <a:r>
              <a:t>What challenges does the photo raise for those in the picture?</a:t>
            </a:r>
          </a:p>
        </p:txBody>
      </p:sp>
      <p:sp>
        <p:nvSpPr>
          <p:cNvPr id="121" name="TextBox 4"/>
          <p:cNvSpPr txBox="1"/>
          <p:nvPr/>
        </p:nvSpPr>
        <p:spPr>
          <a:xfrm>
            <a:off x="1028699" y="3989287"/>
            <a:ext cx="5890423" cy="1649343"/>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1" marL="647696" indent="-323847">
              <a:lnSpc>
                <a:spcPts val="4400"/>
              </a:lnSpc>
              <a:buSzPct val="100000"/>
              <a:buFont typeface="Arial"/>
              <a:buChar char="•"/>
              <a:defRPr spc="29" sz="2900">
                <a:latin typeface="Gotham"/>
                <a:ea typeface="Gotham"/>
                <a:cs typeface="Gotham"/>
                <a:sym typeface="Gotham"/>
              </a:defRPr>
            </a:pPr>
            <a:r>
              <a:t>What challenges does the photo raise for the societies or countries shown?</a:t>
            </a:r>
          </a:p>
        </p:txBody>
      </p:sp>
      <p:sp>
        <p:nvSpPr>
          <p:cNvPr id="122" name="TextBox 5"/>
          <p:cNvSpPr txBox="1"/>
          <p:nvPr/>
        </p:nvSpPr>
        <p:spPr>
          <a:xfrm>
            <a:off x="1028699" y="7299225"/>
            <a:ext cx="5890423" cy="1649343"/>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1" marL="647696" indent="-323847">
              <a:lnSpc>
                <a:spcPts val="4400"/>
              </a:lnSpc>
              <a:buSzPct val="100000"/>
              <a:buFont typeface="Arial"/>
              <a:buChar char="•"/>
              <a:defRPr spc="29" sz="2900">
                <a:latin typeface="Gotham"/>
                <a:ea typeface="Gotham"/>
                <a:cs typeface="Gotham"/>
                <a:sym typeface="Gotham"/>
              </a:defRPr>
            </a:pPr>
            <a:r>
              <a:t>What challenges does the photo raise for us here in Ireland and Europe?</a:t>
            </a:r>
          </a:p>
        </p:txBody>
      </p:sp>
      <p:pic>
        <p:nvPicPr>
          <p:cNvPr id="123" name="Picture 6" descr="Picture 6"/>
          <p:cNvPicPr>
            <a:picLocks noChangeAspect="1"/>
          </p:cNvPicPr>
          <p:nvPr/>
        </p:nvPicPr>
        <p:blipFill>
          <a:blip r:embed="rId3">
            <a:extLst/>
          </a:blip>
          <a:stretch>
            <a:fillRect/>
          </a:stretch>
        </p:blipFill>
        <p:spPr>
          <a:xfrm>
            <a:off x="16172285" y="308448"/>
            <a:ext cx="1762933" cy="1762932"/>
          </a:xfrm>
          <a:prstGeom prst="rect">
            <a:avLst/>
          </a:prstGeom>
          <a:ln w="12700">
            <a:miter lim="400000"/>
          </a:ln>
        </p:spPr>
      </p:pic>
      <p:pic>
        <p:nvPicPr>
          <p:cNvPr id="124" name="3.png" descr="3.png"/>
          <p:cNvPicPr>
            <a:picLocks noChangeAspect="1"/>
          </p:cNvPicPr>
          <p:nvPr/>
        </p:nvPicPr>
        <p:blipFill>
          <a:blip r:embed="rId4">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6" name="Picture 2" descr="Picture 2"/>
          <p:cNvPicPr>
            <a:picLocks noChangeAspect="1"/>
          </p:cNvPicPr>
          <p:nvPr/>
        </p:nvPicPr>
        <p:blipFill>
          <a:blip r:embed="rId2">
            <a:extLst/>
          </a:blip>
          <a:stretch>
            <a:fillRect/>
          </a:stretch>
        </p:blipFill>
        <p:spPr>
          <a:xfrm>
            <a:off x="16172285" y="308448"/>
            <a:ext cx="1762933" cy="1762932"/>
          </a:xfrm>
          <a:prstGeom prst="rect">
            <a:avLst/>
          </a:prstGeom>
          <a:ln w="12700">
            <a:miter lim="400000"/>
          </a:ln>
        </p:spPr>
      </p:pic>
      <p:grpSp>
        <p:nvGrpSpPr>
          <p:cNvPr id="146" name="Group 3"/>
          <p:cNvGrpSpPr/>
          <p:nvPr/>
        </p:nvGrpSpPr>
        <p:grpSpPr>
          <a:xfrm>
            <a:off x="2033709" y="156768"/>
            <a:ext cx="14138577" cy="10044088"/>
            <a:chOff x="0" y="0"/>
            <a:chExt cx="14138575" cy="10044087"/>
          </a:xfrm>
        </p:grpSpPr>
        <p:sp>
          <p:nvSpPr>
            <p:cNvPr id="127" name="Freeform 5"/>
            <p:cNvSpPr/>
            <p:nvPr/>
          </p:nvSpPr>
          <p:spPr>
            <a:xfrm>
              <a:off x="587047" y="1610562"/>
              <a:ext cx="3241227" cy="10833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6458" y="0"/>
                  </a:lnTo>
                  <a:lnTo>
                    <a:pt x="21600" y="10800"/>
                  </a:lnTo>
                  <a:lnTo>
                    <a:pt x="16458" y="21600"/>
                  </a:lnTo>
                  <a:lnTo>
                    <a:pt x="0" y="21600"/>
                  </a:lnTo>
                  <a:lnTo>
                    <a:pt x="5142" y="10800"/>
                  </a:lnTo>
                  <a:lnTo>
                    <a:pt x="0" y="0"/>
                  </a:lnTo>
                  <a:close/>
                </a:path>
              </a:pathLst>
            </a:custGeom>
            <a:solidFill>
              <a:srgbClr val="D9D9D9"/>
            </a:solidFill>
            <a:ln w="12700" cap="flat">
              <a:noFill/>
              <a:miter lim="400000"/>
            </a:ln>
            <a:effectLst/>
          </p:spPr>
          <p:txBody>
            <a:bodyPr wrap="square" lIns="45719" tIns="45719" rIns="45719" bIns="45719" numCol="1" anchor="t">
              <a:noAutofit/>
            </a:bodyPr>
            <a:lstStyle/>
            <a:p>
              <a:pPr/>
            </a:p>
          </p:txBody>
        </p:sp>
        <p:sp>
          <p:nvSpPr>
            <p:cNvPr id="128" name="Freeform 8"/>
            <p:cNvSpPr/>
            <p:nvPr/>
          </p:nvSpPr>
          <p:spPr>
            <a:xfrm>
              <a:off x="3373748" y="1610562"/>
              <a:ext cx="4766013" cy="10833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8103" y="0"/>
                  </a:lnTo>
                  <a:lnTo>
                    <a:pt x="21600" y="10800"/>
                  </a:lnTo>
                  <a:lnTo>
                    <a:pt x="18103" y="21600"/>
                  </a:lnTo>
                  <a:lnTo>
                    <a:pt x="0" y="21600"/>
                  </a:lnTo>
                  <a:lnTo>
                    <a:pt x="3497" y="10800"/>
                  </a:lnTo>
                  <a:lnTo>
                    <a:pt x="0" y="0"/>
                  </a:lnTo>
                  <a:close/>
                </a:path>
              </a:pathLst>
            </a:custGeom>
            <a:solidFill>
              <a:srgbClr val="2A8990"/>
            </a:solidFill>
            <a:ln w="12700" cap="flat">
              <a:noFill/>
              <a:miter lim="400000"/>
            </a:ln>
            <a:effectLst/>
          </p:spPr>
          <p:txBody>
            <a:bodyPr wrap="square" lIns="45719" tIns="45719" rIns="45719" bIns="45719" numCol="1" anchor="t">
              <a:noAutofit/>
            </a:bodyPr>
            <a:lstStyle/>
            <a:p>
              <a:pPr/>
            </a:p>
          </p:txBody>
        </p:sp>
        <p:sp>
          <p:nvSpPr>
            <p:cNvPr id="129" name="TextBox 10"/>
            <p:cNvSpPr txBox="1"/>
            <p:nvPr/>
          </p:nvSpPr>
          <p:spPr>
            <a:xfrm>
              <a:off x="1718909" y="1895599"/>
              <a:ext cx="977504" cy="4518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ctr">
                <a:lnSpc>
                  <a:spcPts val="3700"/>
                </a:lnSpc>
                <a:defRPr sz="2600">
                  <a:latin typeface="Gotham"/>
                  <a:ea typeface="Gotham"/>
                  <a:cs typeface="Gotham"/>
                  <a:sym typeface="Gotham"/>
                </a:defRPr>
              </a:lvl1pPr>
            </a:lstStyle>
            <a:p>
              <a:pPr/>
              <a:r>
                <a:t>Why?</a:t>
              </a:r>
            </a:p>
          </p:txBody>
        </p:sp>
        <p:sp>
          <p:nvSpPr>
            <p:cNvPr id="130" name="Freeform 12"/>
            <p:cNvSpPr/>
            <p:nvPr/>
          </p:nvSpPr>
          <p:spPr>
            <a:xfrm>
              <a:off x="-1" y="0"/>
              <a:ext cx="6660705" cy="1254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1600" y="14129"/>
                  </a:lnTo>
                  <a:lnTo>
                    <a:pt x="10800" y="21600"/>
                  </a:lnTo>
                  <a:lnTo>
                    <a:pt x="0" y="14129"/>
                  </a:lnTo>
                  <a:lnTo>
                    <a:pt x="0" y="0"/>
                  </a:lnTo>
                  <a:lnTo>
                    <a:pt x="21600" y="0"/>
                  </a:lnTo>
                  <a:close/>
                </a:path>
              </a:pathLst>
            </a:custGeom>
            <a:solidFill>
              <a:srgbClr val="0C907E"/>
            </a:solidFill>
            <a:ln w="12700" cap="flat">
              <a:noFill/>
              <a:miter lim="400000"/>
            </a:ln>
            <a:effectLst/>
          </p:spPr>
          <p:txBody>
            <a:bodyPr wrap="square" lIns="45719" tIns="45719" rIns="45719" bIns="45719" numCol="1" anchor="t">
              <a:noAutofit/>
            </a:bodyPr>
            <a:lstStyle/>
            <a:p>
              <a:pPr/>
            </a:p>
          </p:txBody>
        </p:sp>
        <p:sp>
          <p:nvSpPr>
            <p:cNvPr id="131" name="TextBox 14"/>
            <p:cNvSpPr txBox="1"/>
            <p:nvPr/>
          </p:nvSpPr>
          <p:spPr>
            <a:xfrm>
              <a:off x="2297299" y="380684"/>
              <a:ext cx="2066105" cy="4518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ctr">
                <a:lnSpc>
                  <a:spcPts val="3700"/>
                </a:lnSpc>
                <a:defRPr sz="2600">
                  <a:latin typeface="Gotham"/>
                  <a:ea typeface="Gotham"/>
                  <a:cs typeface="Gotham"/>
                  <a:sym typeface="Gotham"/>
                </a:defRPr>
              </a:lvl1pPr>
            </a:lstStyle>
            <a:p>
              <a:pPr/>
              <a:r>
                <a:t>PROBLEM</a:t>
              </a:r>
            </a:p>
          </p:txBody>
        </p:sp>
        <p:sp>
          <p:nvSpPr>
            <p:cNvPr id="132" name="Freeform 16"/>
            <p:cNvSpPr/>
            <p:nvPr/>
          </p:nvSpPr>
          <p:spPr>
            <a:xfrm rot="10800000">
              <a:off x="7477872" y="8789322"/>
              <a:ext cx="6660704" cy="12547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1600" y="14129"/>
                  </a:lnTo>
                  <a:lnTo>
                    <a:pt x="10800" y="21600"/>
                  </a:lnTo>
                  <a:lnTo>
                    <a:pt x="0" y="14129"/>
                  </a:lnTo>
                  <a:lnTo>
                    <a:pt x="0" y="0"/>
                  </a:lnTo>
                  <a:lnTo>
                    <a:pt x="21600" y="0"/>
                  </a:lnTo>
                  <a:close/>
                </a:path>
              </a:pathLst>
            </a:custGeom>
            <a:solidFill>
              <a:srgbClr val="0C907E"/>
            </a:solidFill>
            <a:ln w="12700" cap="flat">
              <a:noFill/>
              <a:miter lim="400000"/>
            </a:ln>
            <a:effectLst/>
          </p:spPr>
          <p:txBody>
            <a:bodyPr wrap="square" lIns="45719" tIns="45719" rIns="45719" bIns="45719" numCol="1" anchor="t">
              <a:noAutofit/>
            </a:bodyPr>
            <a:lstStyle/>
            <a:p>
              <a:pPr/>
            </a:p>
          </p:txBody>
        </p:sp>
        <p:sp>
          <p:nvSpPr>
            <p:cNvPr id="133" name="TextBox 18"/>
            <p:cNvSpPr txBox="1"/>
            <p:nvPr/>
          </p:nvSpPr>
          <p:spPr>
            <a:xfrm>
              <a:off x="9521796" y="9170006"/>
              <a:ext cx="2572856" cy="4518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ctr">
                <a:lnSpc>
                  <a:spcPts val="3700"/>
                </a:lnSpc>
                <a:defRPr sz="2600">
                  <a:latin typeface="Gotham"/>
                  <a:ea typeface="Gotham"/>
                  <a:cs typeface="Gotham"/>
                  <a:sym typeface="Gotham"/>
                </a:defRPr>
              </a:lvl1pPr>
            </a:lstStyle>
            <a:p>
              <a:pPr/>
              <a:r>
                <a:t>ROOT CAUSE</a:t>
              </a:r>
            </a:p>
          </p:txBody>
        </p:sp>
        <p:sp>
          <p:nvSpPr>
            <p:cNvPr id="134" name="Freeform 20"/>
            <p:cNvSpPr/>
            <p:nvPr/>
          </p:nvSpPr>
          <p:spPr>
            <a:xfrm>
              <a:off x="1879636" y="3046313"/>
              <a:ext cx="3241227" cy="10833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6458" y="0"/>
                  </a:lnTo>
                  <a:lnTo>
                    <a:pt x="21600" y="10800"/>
                  </a:lnTo>
                  <a:lnTo>
                    <a:pt x="16458" y="21600"/>
                  </a:lnTo>
                  <a:lnTo>
                    <a:pt x="0" y="21600"/>
                  </a:lnTo>
                  <a:lnTo>
                    <a:pt x="5142" y="10800"/>
                  </a:lnTo>
                  <a:lnTo>
                    <a:pt x="0" y="0"/>
                  </a:lnTo>
                  <a:close/>
                </a:path>
              </a:pathLst>
            </a:custGeom>
            <a:solidFill>
              <a:srgbClr val="D9D9D9"/>
            </a:solidFill>
            <a:ln w="12700" cap="flat">
              <a:noFill/>
              <a:miter lim="400000"/>
            </a:ln>
            <a:effectLst/>
          </p:spPr>
          <p:txBody>
            <a:bodyPr wrap="square" lIns="45719" tIns="45719" rIns="45719" bIns="45719" numCol="1" anchor="t">
              <a:noAutofit/>
            </a:bodyPr>
            <a:lstStyle/>
            <a:p>
              <a:pPr/>
            </a:p>
          </p:txBody>
        </p:sp>
        <p:sp>
          <p:nvSpPr>
            <p:cNvPr id="135" name="Freeform 23"/>
            <p:cNvSpPr/>
            <p:nvPr/>
          </p:nvSpPr>
          <p:spPr>
            <a:xfrm>
              <a:off x="4666337" y="3046313"/>
              <a:ext cx="4766013" cy="10833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8103" y="0"/>
                  </a:lnTo>
                  <a:lnTo>
                    <a:pt x="21600" y="10800"/>
                  </a:lnTo>
                  <a:lnTo>
                    <a:pt x="18103" y="21600"/>
                  </a:lnTo>
                  <a:lnTo>
                    <a:pt x="0" y="21600"/>
                  </a:lnTo>
                  <a:lnTo>
                    <a:pt x="3497" y="10800"/>
                  </a:lnTo>
                  <a:lnTo>
                    <a:pt x="0" y="0"/>
                  </a:lnTo>
                  <a:close/>
                </a:path>
              </a:pathLst>
            </a:custGeom>
            <a:solidFill>
              <a:srgbClr val="2A8990"/>
            </a:solidFill>
            <a:ln w="12700" cap="flat">
              <a:noFill/>
              <a:miter lim="400000"/>
            </a:ln>
            <a:effectLst/>
          </p:spPr>
          <p:txBody>
            <a:bodyPr wrap="square" lIns="45719" tIns="45719" rIns="45719" bIns="45719" numCol="1" anchor="t">
              <a:noAutofit/>
            </a:bodyPr>
            <a:lstStyle/>
            <a:p>
              <a:pPr/>
            </a:p>
          </p:txBody>
        </p:sp>
        <p:sp>
          <p:nvSpPr>
            <p:cNvPr id="136" name="TextBox 25"/>
            <p:cNvSpPr txBox="1"/>
            <p:nvPr/>
          </p:nvSpPr>
          <p:spPr>
            <a:xfrm>
              <a:off x="3011498" y="3331351"/>
              <a:ext cx="977504" cy="4518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ctr">
                <a:lnSpc>
                  <a:spcPts val="3700"/>
                </a:lnSpc>
                <a:defRPr sz="2600">
                  <a:latin typeface="Gotham"/>
                  <a:ea typeface="Gotham"/>
                  <a:cs typeface="Gotham"/>
                  <a:sym typeface="Gotham"/>
                </a:defRPr>
              </a:lvl1pPr>
            </a:lstStyle>
            <a:p>
              <a:pPr/>
              <a:r>
                <a:t>Why?</a:t>
              </a:r>
            </a:p>
          </p:txBody>
        </p:sp>
        <p:sp>
          <p:nvSpPr>
            <p:cNvPr id="137" name="Freeform 27"/>
            <p:cNvSpPr/>
            <p:nvPr/>
          </p:nvSpPr>
          <p:spPr>
            <a:xfrm>
              <a:off x="3172225" y="4482066"/>
              <a:ext cx="3241227" cy="10833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6458" y="0"/>
                  </a:lnTo>
                  <a:lnTo>
                    <a:pt x="21600" y="10800"/>
                  </a:lnTo>
                  <a:lnTo>
                    <a:pt x="16458" y="21600"/>
                  </a:lnTo>
                  <a:lnTo>
                    <a:pt x="0" y="21600"/>
                  </a:lnTo>
                  <a:lnTo>
                    <a:pt x="5142" y="10800"/>
                  </a:lnTo>
                  <a:lnTo>
                    <a:pt x="0" y="0"/>
                  </a:lnTo>
                  <a:close/>
                </a:path>
              </a:pathLst>
            </a:custGeom>
            <a:solidFill>
              <a:srgbClr val="D9D9D9"/>
            </a:solidFill>
            <a:ln w="12700" cap="flat">
              <a:noFill/>
              <a:miter lim="400000"/>
            </a:ln>
            <a:effectLst/>
          </p:spPr>
          <p:txBody>
            <a:bodyPr wrap="square" lIns="45719" tIns="45719" rIns="45719" bIns="45719" numCol="1" anchor="t">
              <a:noAutofit/>
            </a:bodyPr>
            <a:lstStyle/>
            <a:p>
              <a:pPr/>
            </a:p>
          </p:txBody>
        </p:sp>
        <p:sp>
          <p:nvSpPr>
            <p:cNvPr id="138" name="Freeform 30"/>
            <p:cNvSpPr/>
            <p:nvPr/>
          </p:nvSpPr>
          <p:spPr>
            <a:xfrm>
              <a:off x="5958926" y="4482066"/>
              <a:ext cx="4766013" cy="10833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8103" y="0"/>
                  </a:lnTo>
                  <a:lnTo>
                    <a:pt x="21600" y="10800"/>
                  </a:lnTo>
                  <a:lnTo>
                    <a:pt x="18103" y="21600"/>
                  </a:lnTo>
                  <a:lnTo>
                    <a:pt x="0" y="21600"/>
                  </a:lnTo>
                  <a:lnTo>
                    <a:pt x="3497" y="10800"/>
                  </a:lnTo>
                  <a:lnTo>
                    <a:pt x="0" y="0"/>
                  </a:lnTo>
                  <a:close/>
                </a:path>
              </a:pathLst>
            </a:custGeom>
            <a:solidFill>
              <a:srgbClr val="2A8990"/>
            </a:solidFill>
            <a:ln w="12700" cap="flat">
              <a:noFill/>
              <a:miter lim="400000"/>
            </a:ln>
            <a:effectLst/>
          </p:spPr>
          <p:txBody>
            <a:bodyPr wrap="square" lIns="45719" tIns="45719" rIns="45719" bIns="45719" numCol="1" anchor="t">
              <a:noAutofit/>
            </a:bodyPr>
            <a:lstStyle/>
            <a:p>
              <a:pPr/>
            </a:p>
          </p:txBody>
        </p:sp>
        <p:sp>
          <p:nvSpPr>
            <p:cNvPr id="139" name="TextBox 32"/>
            <p:cNvSpPr txBox="1"/>
            <p:nvPr/>
          </p:nvSpPr>
          <p:spPr>
            <a:xfrm>
              <a:off x="4304087" y="4767103"/>
              <a:ext cx="977504" cy="4518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ctr">
                <a:lnSpc>
                  <a:spcPts val="3700"/>
                </a:lnSpc>
                <a:defRPr sz="2600">
                  <a:latin typeface="Gotham"/>
                  <a:ea typeface="Gotham"/>
                  <a:cs typeface="Gotham"/>
                  <a:sym typeface="Gotham"/>
                </a:defRPr>
              </a:lvl1pPr>
            </a:lstStyle>
            <a:p>
              <a:pPr/>
              <a:r>
                <a:t>Why?</a:t>
              </a:r>
            </a:p>
          </p:txBody>
        </p:sp>
        <p:sp>
          <p:nvSpPr>
            <p:cNvPr id="140" name="Freeform 34"/>
            <p:cNvSpPr/>
            <p:nvPr/>
          </p:nvSpPr>
          <p:spPr>
            <a:xfrm>
              <a:off x="4464814" y="5917818"/>
              <a:ext cx="3241227" cy="10833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6458" y="0"/>
                  </a:lnTo>
                  <a:lnTo>
                    <a:pt x="21600" y="10800"/>
                  </a:lnTo>
                  <a:lnTo>
                    <a:pt x="16458" y="21600"/>
                  </a:lnTo>
                  <a:lnTo>
                    <a:pt x="0" y="21600"/>
                  </a:lnTo>
                  <a:lnTo>
                    <a:pt x="5142" y="10800"/>
                  </a:lnTo>
                  <a:lnTo>
                    <a:pt x="0" y="0"/>
                  </a:lnTo>
                  <a:close/>
                </a:path>
              </a:pathLst>
            </a:custGeom>
            <a:solidFill>
              <a:srgbClr val="D9D9D9"/>
            </a:solidFill>
            <a:ln w="12700" cap="flat">
              <a:noFill/>
              <a:miter lim="400000"/>
            </a:ln>
            <a:effectLst/>
          </p:spPr>
          <p:txBody>
            <a:bodyPr wrap="square" lIns="45719" tIns="45719" rIns="45719" bIns="45719" numCol="1" anchor="t">
              <a:noAutofit/>
            </a:bodyPr>
            <a:lstStyle/>
            <a:p>
              <a:pPr/>
            </a:p>
          </p:txBody>
        </p:sp>
        <p:sp>
          <p:nvSpPr>
            <p:cNvPr id="141" name="Freeform 37"/>
            <p:cNvSpPr/>
            <p:nvPr/>
          </p:nvSpPr>
          <p:spPr>
            <a:xfrm>
              <a:off x="7251515" y="5917818"/>
              <a:ext cx="4766013" cy="10833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8103" y="0"/>
                  </a:lnTo>
                  <a:lnTo>
                    <a:pt x="21600" y="10800"/>
                  </a:lnTo>
                  <a:lnTo>
                    <a:pt x="18103" y="21600"/>
                  </a:lnTo>
                  <a:lnTo>
                    <a:pt x="0" y="21600"/>
                  </a:lnTo>
                  <a:lnTo>
                    <a:pt x="3497" y="10800"/>
                  </a:lnTo>
                  <a:lnTo>
                    <a:pt x="0" y="0"/>
                  </a:lnTo>
                  <a:close/>
                </a:path>
              </a:pathLst>
            </a:custGeom>
            <a:solidFill>
              <a:srgbClr val="2A8990"/>
            </a:solidFill>
            <a:ln w="12700" cap="flat">
              <a:noFill/>
              <a:miter lim="400000"/>
            </a:ln>
            <a:effectLst/>
          </p:spPr>
          <p:txBody>
            <a:bodyPr wrap="square" lIns="45719" tIns="45719" rIns="45719" bIns="45719" numCol="1" anchor="t">
              <a:noAutofit/>
            </a:bodyPr>
            <a:lstStyle/>
            <a:p>
              <a:pPr/>
            </a:p>
          </p:txBody>
        </p:sp>
        <p:sp>
          <p:nvSpPr>
            <p:cNvPr id="142" name="TextBox 39"/>
            <p:cNvSpPr txBox="1"/>
            <p:nvPr/>
          </p:nvSpPr>
          <p:spPr>
            <a:xfrm>
              <a:off x="5596676" y="6202855"/>
              <a:ext cx="977504" cy="4518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ctr">
                <a:lnSpc>
                  <a:spcPts val="3700"/>
                </a:lnSpc>
                <a:defRPr sz="2600">
                  <a:latin typeface="Gotham"/>
                  <a:ea typeface="Gotham"/>
                  <a:cs typeface="Gotham"/>
                  <a:sym typeface="Gotham"/>
                </a:defRPr>
              </a:lvl1pPr>
            </a:lstStyle>
            <a:p>
              <a:pPr/>
              <a:r>
                <a:t>Why?</a:t>
              </a:r>
            </a:p>
          </p:txBody>
        </p:sp>
        <p:sp>
          <p:nvSpPr>
            <p:cNvPr id="143" name="Freeform 41"/>
            <p:cNvSpPr/>
            <p:nvPr/>
          </p:nvSpPr>
          <p:spPr>
            <a:xfrm>
              <a:off x="5757403" y="7353570"/>
              <a:ext cx="3241227" cy="10833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6458" y="0"/>
                  </a:lnTo>
                  <a:lnTo>
                    <a:pt x="21600" y="10800"/>
                  </a:lnTo>
                  <a:lnTo>
                    <a:pt x="16458" y="21600"/>
                  </a:lnTo>
                  <a:lnTo>
                    <a:pt x="0" y="21600"/>
                  </a:lnTo>
                  <a:lnTo>
                    <a:pt x="5142" y="10800"/>
                  </a:lnTo>
                  <a:lnTo>
                    <a:pt x="0" y="0"/>
                  </a:lnTo>
                  <a:close/>
                </a:path>
              </a:pathLst>
            </a:custGeom>
            <a:solidFill>
              <a:srgbClr val="D9D9D9"/>
            </a:solidFill>
            <a:ln w="12700" cap="flat">
              <a:noFill/>
              <a:miter lim="400000"/>
            </a:ln>
            <a:effectLst/>
          </p:spPr>
          <p:txBody>
            <a:bodyPr wrap="square" lIns="45719" tIns="45719" rIns="45719" bIns="45719" numCol="1" anchor="t">
              <a:noAutofit/>
            </a:bodyPr>
            <a:lstStyle/>
            <a:p>
              <a:pPr/>
            </a:p>
          </p:txBody>
        </p:sp>
        <p:sp>
          <p:nvSpPr>
            <p:cNvPr id="144" name="Freeform 44"/>
            <p:cNvSpPr/>
            <p:nvPr/>
          </p:nvSpPr>
          <p:spPr>
            <a:xfrm>
              <a:off x="8544105" y="7353570"/>
              <a:ext cx="4766013" cy="10833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8103" y="0"/>
                  </a:lnTo>
                  <a:lnTo>
                    <a:pt x="21600" y="10800"/>
                  </a:lnTo>
                  <a:lnTo>
                    <a:pt x="18103" y="21600"/>
                  </a:lnTo>
                  <a:lnTo>
                    <a:pt x="0" y="21600"/>
                  </a:lnTo>
                  <a:lnTo>
                    <a:pt x="3497" y="10800"/>
                  </a:lnTo>
                  <a:lnTo>
                    <a:pt x="0" y="0"/>
                  </a:lnTo>
                  <a:close/>
                </a:path>
              </a:pathLst>
            </a:custGeom>
            <a:solidFill>
              <a:srgbClr val="2A8990"/>
            </a:solidFill>
            <a:ln w="12700" cap="flat">
              <a:noFill/>
              <a:miter lim="400000"/>
            </a:ln>
            <a:effectLst/>
          </p:spPr>
          <p:txBody>
            <a:bodyPr wrap="square" lIns="45719" tIns="45719" rIns="45719" bIns="45719" numCol="1" anchor="t">
              <a:noAutofit/>
            </a:bodyPr>
            <a:lstStyle/>
            <a:p>
              <a:pPr/>
            </a:p>
          </p:txBody>
        </p:sp>
        <p:sp>
          <p:nvSpPr>
            <p:cNvPr id="145" name="TextBox 46"/>
            <p:cNvSpPr txBox="1"/>
            <p:nvPr/>
          </p:nvSpPr>
          <p:spPr>
            <a:xfrm>
              <a:off x="6889265" y="7638608"/>
              <a:ext cx="977504" cy="4518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ctr">
                <a:lnSpc>
                  <a:spcPts val="3700"/>
                </a:lnSpc>
                <a:defRPr sz="2600">
                  <a:latin typeface="Gotham"/>
                  <a:ea typeface="Gotham"/>
                  <a:cs typeface="Gotham"/>
                  <a:sym typeface="Gotham"/>
                </a:defRPr>
              </a:lvl1pPr>
            </a:lstStyle>
            <a:p>
              <a:pPr/>
              <a:r>
                <a:t>Why?</a:t>
              </a:r>
            </a:p>
          </p:txBody>
        </p:sp>
      </p:grpSp>
      <p:pic>
        <p:nvPicPr>
          <p:cNvPr id="147" name="4.png" descr="4.png"/>
          <p:cNvPicPr>
            <a:picLocks noChangeAspect="1"/>
          </p:cNvPicPr>
          <p:nvPr/>
        </p:nvPicPr>
        <p:blipFill>
          <a:blip r:embed="rId3">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C907E"/>
        </a:solidFill>
      </p:bgPr>
    </p:bg>
    <p:spTree>
      <p:nvGrpSpPr>
        <p:cNvPr id="1" name=""/>
        <p:cNvGrpSpPr/>
        <p:nvPr/>
      </p:nvGrpSpPr>
      <p:grpSpPr>
        <a:xfrm>
          <a:off x="0" y="0"/>
          <a:ext cx="0" cy="0"/>
          <a:chOff x="0" y="0"/>
          <a:chExt cx="0" cy="0"/>
        </a:xfrm>
      </p:grpSpPr>
      <p:grpSp>
        <p:nvGrpSpPr>
          <p:cNvPr id="161" name="Group 2"/>
          <p:cNvGrpSpPr/>
          <p:nvPr/>
        </p:nvGrpSpPr>
        <p:grpSpPr>
          <a:xfrm>
            <a:off x="1605849" y="1267914"/>
            <a:ext cx="14750473" cy="3684214"/>
            <a:chOff x="0" y="0"/>
            <a:chExt cx="14750471" cy="3684212"/>
          </a:xfrm>
        </p:grpSpPr>
        <p:sp>
          <p:nvSpPr>
            <p:cNvPr id="149" name="Freeform 4"/>
            <p:cNvSpPr/>
            <p:nvPr/>
          </p:nvSpPr>
          <p:spPr>
            <a:xfrm>
              <a:off x="0" y="479624"/>
              <a:ext cx="4583935" cy="32045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9" y="0"/>
                  </a:moveTo>
                  <a:lnTo>
                    <a:pt x="20981" y="0"/>
                  </a:lnTo>
                  <a:cubicBezTo>
                    <a:pt x="21323" y="0"/>
                    <a:pt x="21600" y="397"/>
                    <a:pt x="21600" y="886"/>
                  </a:cubicBezTo>
                  <a:lnTo>
                    <a:pt x="21600" y="20714"/>
                  </a:lnTo>
                  <a:cubicBezTo>
                    <a:pt x="21600" y="20949"/>
                    <a:pt x="21535" y="21174"/>
                    <a:pt x="21419" y="21341"/>
                  </a:cubicBezTo>
                  <a:cubicBezTo>
                    <a:pt x="21302" y="21507"/>
                    <a:pt x="21145" y="21600"/>
                    <a:pt x="20981" y="21600"/>
                  </a:cubicBezTo>
                  <a:lnTo>
                    <a:pt x="619" y="21600"/>
                  </a:lnTo>
                  <a:cubicBezTo>
                    <a:pt x="455" y="21600"/>
                    <a:pt x="298" y="21507"/>
                    <a:pt x="181" y="21341"/>
                  </a:cubicBezTo>
                  <a:cubicBezTo>
                    <a:pt x="65" y="21174"/>
                    <a:pt x="0" y="20949"/>
                    <a:pt x="0" y="20714"/>
                  </a:cubicBezTo>
                  <a:lnTo>
                    <a:pt x="0" y="886"/>
                  </a:lnTo>
                  <a:cubicBezTo>
                    <a:pt x="0" y="651"/>
                    <a:pt x="65" y="426"/>
                    <a:pt x="181" y="259"/>
                  </a:cubicBezTo>
                  <a:cubicBezTo>
                    <a:pt x="298" y="93"/>
                    <a:pt x="455" y="0"/>
                    <a:pt x="619" y="0"/>
                  </a:cubicBez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50" name="Freeform 7"/>
            <p:cNvSpPr/>
            <p:nvPr/>
          </p:nvSpPr>
          <p:spPr>
            <a:xfrm>
              <a:off x="5009876" y="479624"/>
              <a:ext cx="4583935" cy="32045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9" y="0"/>
                  </a:moveTo>
                  <a:lnTo>
                    <a:pt x="20981" y="0"/>
                  </a:lnTo>
                  <a:cubicBezTo>
                    <a:pt x="21323" y="0"/>
                    <a:pt x="21600" y="397"/>
                    <a:pt x="21600" y="886"/>
                  </a:cubicBezTo>
                  <a:lnTo>
                    <a:pt x="21600" y="20714"/>
                  </a:lnTo>
                  <a:cubicBezTo>
                    <a:pt x="21600" y="20949"/>
                    <a:pt x="21535" y="21174"/>
                    <a:pt x="21419" y="21341"/>
                  </a:cubicBezTo>
                  <a:cubicBezTo>
                    <a:pt x="21302" y="21507"/>
                    <a:pt x="21145" y="21600"/>
                    <a:pt x="20981" y="21600"/>
                  </a:cubicBezTo>
                  <a:lnTo>
                    <a:pt x="619" y="21600"/>
                  </a:lnTo>
                  <a:cubicBezTo>
                    <a:pt x="455" y="21600"/>
                    <a:pt x="298" y="21507"/>
                    <a:pt x="181" y="21341"/>
                  </a:cubicBezTo>
                  <a:cubicBezTo>
                    <a:pt x="65" y="21174"/>
                    <a:pt x="0" y="20949"/>
                    <a:pt x="0" y="20714"/>
                  </a:cubicBezTo>
                  <a:lnTo>
                    <a:pt x="0" y="886"/>
                  </a:lnTo>
                  <a:cubicBezTo>
                    <a:pt x="0" y="651"/>
                    <a:pt x="65" y="426"/>
                    <a:pt x="181" y="259"/>
                  </a:cubicBezTo>
                  <a:cubicBezTo>
                    <a:pt x="298" y="93"/>
                    <a:pt x="455" y="0"/>
                    <a:pt x="619" y="0"/>
                  </a:cubicBez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51" name="Freeform 10"/>
            <p:cNvSpPr/>
            <p:nvPr/>
          </p:nvSpPr>
          <p:spPr>
            <a:xfrm>
              <a:off x="545103" y="-1"/>
              <a:ext cx="3493730" cy="9592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6" y="0"/>
                  </a:moveTo>
                  <a:lnTo>
                    <a:pt x="20534" y="0"/>
                  </a:lnTo>
                  <a:cubicBezTo>
                    <a:pt x="20817" y="0"/>
                    <a:pt x="21088" y="409"/>
                    <a:pt x="21288" y="1137"/>
                  </a:cubicBezTo>
                  <a:cubicBezTo>
                    <a:pt x="21488" y="1866"/>
                    <a:pt x="21600" y="2853"/>
                    <a:pt x="21600" y="3883"/>
                  </a:cubicBezTo>
                  <a:lnTo>
                    <a:pt x="21600" y="17717"/>
                  </a:lnTo>
                  <a:cubicBezTo>
                    <a:pt x="21600" y="19862"/>
                    <a:pt x="21123" y="21600"/>
                    <a:pt x="20534" y="21600"/>
                  </a:cubicBezTo>
                  <a:lnTo>
                    <a:pt x="1066" y="21600"/>
                  </a:lnTo>
                  <a:cubicBezTo>
                    <a:pt x="783" y="21600"/>
                    <a:pt x="512" y="21191"/>
                    <a:pt x="312" y="20463"/>
                  </a:cubicBezTo>
                  <a:cubicBezTo>
                    <a:pt x="112" y="19734"/>
                    <a:pt x="0" y="18747"/>
                    <a:pt x="0" y="17717"/>
                  </a:cubicBezTo>
                  <a:lnTo>
                    <a:pt x="0" y="3883"/>
                  </a:lnTo>
                  <a:cubicBezTo>
                    <a:pt x="0" y="2853"/>
                    <a:pt x="112" y="1866"/>
                    <a:pt x="312" y="1137"/>
                  </a:cubicBezTo>
                  <a:cubicBezTo>
                    <a:pt x="512" y="409"/>
                    <a:pt x="783" y="0"/>
                    <a:pt x="1066" y="0"/>
                  </a:cubicBezTo>
                  <a:close/>
                </a:path>
              </a:pathLst>
            </a:custGeom>
            <a:solidFill>
              <a:srgbClr val="D9D9D9"/>
            </a:solidFill>
            <a:ln w="12700" cap="flat">
              <a:noFill/>
              <a:miter lim="400000"/>
            </a:ln>
            <a:effectLst/>
          </p:spPr>
          <p:txBody>
            <a:bodyPr wrap="square" lIns="45719" tIns="45719" rIns="45719" bIns="45719" numCol="1" anchor="t">
              <a:noAutofit/>
            </a:bodyPr>
            <a:lstStyle/>
            <a:p>
              <a:pPr/>
            </a:p>
          </p:txBody>
        </p:sp>
        <p:sp>
          <p:nvSpPr>
            <p:cNvPr id="152" name="Freeform 13"/>
            <p:cNvSpPr/>
            <p:nvPr/>
          </p:nvSpPr>
          <p:spPr>
            <a:xfrm>
              <a:off x="5554979" y="-1"/>
              <a:ext cx="3493730" cy="9592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6" y="0"/>
                  </a:moveTo>
                  <a:lnTo>
                    <a:pt x="20534" y="0"/>
                  </a:lnTo>
                  <a:cubicBezTo>
                    <a:pt x="20817" y="0"/>
                    <a:pt x="21088" y="409"/>
                    <a:pt x="21288" y="1137"/>
                  </a:cubicBezTo>
                  <a:cubicBezTo>
                    <a:pt x="21488" y="1866"/>
                    <a:pt x="21600" y="2853"/>
                    <a:pt x="21600" y="3883"/>
                  </a:cubicBezTo>
                  <a:lnTo>
                    <a:pt x="21600" y="17717"/>
                  </a:lnTo>
                  <a:cubicBezTo>
                    <a:pt x="21600" y="19862"/>
                    <a:pt x="21123" y="21600"/>
                    <a:pt x="20534" y="21600"/>
                  </a:cubicBezTo>
                  <a:lnTo>
                    <a:pt x="1066" y="21600"/>
                  </a:lnTo>
                  <a:cubicBezTo>
                    <a:pt x="783" y="21600"/>
                    <a:pt x="512" y="21191"/>
                    <a:pt x="312" y="20463"/>
                  </a:cubicBezTo>
                  <a:cubicBezTo>
                    <a:pt x="112" y="19734"/>
                    <a:pt x="0" y="18747"/>
                    <a:pt x="0" y="17717"/>
                  </a:cubicBezTo>
                  <a:lnTo>
                    <a:pt x="0" y="3883"/>
                  </a:lnTo>
                  <a:cubicBezTo>
                    <a:pt x="0" y="2853"/>
                    <a:pt x="112" y="1866"/>
                    <a:pt x="312" y="1137"/>
                  </a:cubicBezTo>
                  <a:cubicBezTo>
                    <a:pt x="512" y="409"/>
                    <a:pt x="783" y="0"/>
                    <a:pt x="1066" y="0"/>
                  </a:cubicBezTo>
                  <a:close/>
                </a:path>
              </a:pathLst>
            </a:custGeom>
            <a:solidFill>
              <a:srgbClr val="D9D9D9"/>
            </a:solidFill>
            <a:ln w="12700" cap="flat">
              <a:noFill/>
              <a:miter lim="400000"/>
            </a:ln>
            <a:effectLst/>
          </p:spPr>
          <p:txBody>
            <a:bodyPr wrap="square" lIns="45719" tIns="45719" rIns="45719" bIns="45719" numCol="1" anchor="t">
              <a:noAutofit/>
            </a:bodyPr>
            <a:lstStyle/>
            <a:p>
              <a:pPr/>
            </a:p>
          </p:txBody>
        </p:sp>
        <p:sp>
          <p:nvSpPr>
            <p:cNvPr id="153" name="TextBox 15"/>
            <p:cNvSpPr txBox="1"/>
            <p:nvPr/>
          </p:nvSpPr>
          <p:spPr>
            <a:xfrm>
              <a:off x="749519" y="259137"/>
              <a:ext cx="3084896" cy="3473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ctr">
                <a:lnSpc>
                  <a:spcPts val="2700"/>
                </a:lnSpc>
                <a:defRPr spc="175" sz="2500">
                  <a:solidFill>
                    <a:srgbClr val="0C907E"/>
                  </a:solidFill>
                  <a:latin typeface="Montserrat Semi-Bold Bold"/>
                  <a:ea typeface="Montserrat Semi-Bold Bold"/>
                  <a:cs typeface="Montserrat Semi-Bold Bold"/>
                  <a:sym typeface="Montserrat Semi-Bold Bold"/>
                </a:defRPr>
              </a:lvl1pPr>
            </a:lstStyle>
            <a:p>
              <a:pPr/>
              <a:r>
                <a:t>POWER</a:t>
              </a:r>
            </a:p>
          </p:txBody>
        </p:sp>
        <p:sp>
          <p:nvSpPr>
            <p:cNvPr id="154" name="TextBox 16"/>
            <p:cNvSpPr txBox="1"/>
            <p:nvPr/>
          </p:nvSpPr>
          <p:spPr>
            <a:xfrm>
              <a:off x="5759395" y="282665"/>
              <a:ext cx="3084896" cy="3473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ctr">
                <a:lnSpc>
                  <a:spcPts val="2700"/>
                </a:lnSpc>
                <a:defRPr spc="175" sz="2500">
                  <a:solidFill>
                    <a:srgbClr val="0C907E"/>
                  </a:solidFill>
                  <a:latin typeface="Montserrat Semi-Bold Bold"/>
                  <a:ea typeface="Montserrat Semi-Bold Bold"/>
                  <a:cs typeface="Montserrat Semi-Bold Bold"/>
                  <a:sym typeface="Montserrat Semi-Bold Bold"/>
                </a:defRPr>
              </a:lvl1pPr>
            </a:lstStyle>
            <a:p>
              <a:pPr/>
              <a:r>
                <a:t>PERSEPECTIVES</a:t>
              </a:r>
            </a:p>
          </p:txBody>
        </p:sp>
        <p:sp>
          <p:nvSpPr>
            <p:cNvPr id="155" name="TextBox 17"/>
            <p:cNvSpPr txBox="1"/>
            <p:nvPr/>
          </p:nvSpPr>
          <p:spPr>
            <a:xfrm>
              <a:off x="242806" y="1280846"/>
              <a:ext cx="4176521" cy="150913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ctr">
                <a:lnSpc>
                  <a:spcPts val="3000"/>
                </a:lnSpc>
                <a:defRPr spc="153" sz="2100">
                  <a:latin typeface="Gotham"/>
                  <a:ea typeface="Gotham"/>
                  <a:cs typeface="Gotham"/>
                  <a:sym typeface="Gotham"/>
                </a:defRPr>
              </a:lvl1pPr>
            </a:lstStyle>
            <a:p>
              <a:pPr/>
              <a:r>
                <a:t>To what degree are these people in control of their situation? Is it the same for everyone?</a:t>
              </a:r>
            </a:p>
          </p:txBody>
        </p:sp>
        <p:sp>
          <p:nvSpPr>
            <p:cNvPr id="156" name="TextBox 18"/>
            <p:cNvSpPr txBox="1"/>
            <p:nvPr/>
          </p:nvSpPr>
          <p:spPr>
            <a:xfrm>
              <a:off x="5213582" y="1191341"/>
              <a:ext cx="4176521" cy="150913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ctr">
                <a:lnSpc>
                  <a:spcPts val="3000"/>
                </a:lnSpc>
                <a:defRPr spc="153" sz="2100">
                  <a:latin typeface="Gotham"/>
                  <a:ea typeface="Gotham"/>
                  <a:cs typeface="Gotham"/>
                  <a:sym typeface="Gotham"/>
                </a:defRPr>
              </a:lvl1pPr>
            </a:lstStyle>
            <a:p>
              <a:pPr/>
              <a:r>
                <a:t>Whose perspectives do we usually hear from on these issues? Are these people’s stories different? How?</a:t>
              </a:r>
            </a:p>
          </p:txBody>
        </p:sp>
        <p:sp>
          <p:nvSpPr>
            <p:cNvPr id="157" name="Freeform 20"/>
            <p:cNvSpPr/>
            <p:nvPr/>
          </p:nvSpPr>
          <p:spPr>
            <a:xfrm>
              <a:off x="10166537" y="479624"/>
              <a:ext cx="4583936" cy="32045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9" y="0"/>
                  </a:moveTo>
                  <a:lnTo>
                    <a:pt x="20981" y="0"/>
                  </a:lnTo>
                  <a:cubicBezTo>
                    <a:pt x="21323" y="0"/>
                    <a:pt x="21600" y="397"/>
                    <a:pt x="21600" y="886"/>
                  </a:cubicBezTo>
                  <a:lnTo>
                    <a:pt x="21600" y="20714"/>
                  </a:lnTo>
                  <a:cubicBezTo>
                    <a:pt x="21600" y="20949"/>
                    <a:pt x="21535" y="21174"/>
                    <a:pt x="21419" y="21341"/>
                  </a:cubicBezTo>
                  <a:cubicBezTo>
                    <a:pt x="21302" y="21507"/>
                    <a:pt x="21145" y="21600"/>
                    <a:pt x="20981" y="21600"/>
                  </a:cubicBezTo>
                  <a:lnTo>
                    <a:pt x="619" y="21600"/>
                  </a:lnTo>
                  <a:cubicBezTo>
                    <a:pt x="455" y="21600"/>
                    <a:pt x="298" y="21507"/>
                    <a:pt x="181" y="21341"/>
                  </a:cubicBezTo>
                  <a:cubicBezTo>
                    <a:pt x="65" y="21174"/>
                    <a:pt x="0" y="20949"/>
                    <a:pt x="0" y="20714"/>
                  </a:cubicBezTo>
                  <a:lnTo>
                    <a:pt x="0" y="886"/>
                  </a:lnTo>
                  <a:cubicBezTo>
                    <a:pt x="0" y="651"/>
                    <a:pt x="65" y="426"/>
                    <a:pt x="181" y="259"/>
                  </a:cubicBezTo>
                  <a:cubicBezTo>
                    <a:pt x="298" y="93"/>
                    <a:pt x="455" y="0"/>
                    <a:pt x="619" y="0"/>
                  </a:cubicBezTo>
                  <a:close/>
                </a:path>
              </a:pathLst>
            </a:custGeom>
            <a:solidFill>
              <a:srgbClr val="FFFFFF"/>
            </a:solidFill>
            <a:ln w="12700" cap="flat">
              <a:noFill/>
              <a:miter lim="400000"/>
            </a:ln>
            <a:effectLst/>
          </p:spPr>
          <p:txBody>
            <a:bodyPr wrap="square" lIns="45719" tIns="45719" rIns="45719" bIns="45719" numCol="1" anchor="t">
              <a:noAutofit/>
            </a:bodyPr>
            <a:lstStyle/>
            <a:p>
              <a:pPr/>
            </a:p>
          </p:txBody>
        </p:sp>
        <p:sp>
          <p:nvSpPr>
            <p:cNvPr id="158" name="Freeform 23"/>
            <p:cNvSpPr/>
            <p:nvPr/>
          </p:nvSpPr>
          <p:spPr>
            <a:xfrm>
              <a:off x="10711640" y="-1"/>
              <a:ext cx="3493730" cy="9592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6" y="0"/>
                  </a:moveTo>
                  <a:lnTo>
                    <a:pt x="20534" y="0"/>
                  </a:lnTo>
                  <a:cubicBezTo>
                    <a:pt x="20817" y="0"/>
                    <a:pt x="21088" y="409"/>
                    <a:pt x="21288" y="1137"/>
                  </a:cubicBezTo>
                  <a:cubicBezTo>
                    <a:pt x="21488" y="1866"/>
                    <a:pt x="21600" y="2853"/>
                    <a:pt x="21600" y="3883"/>
                  </a:cubicBezTo>
                  <a:lnTo>
                    <a:pt x="21600" y="17717"/>
                  </a:lnTo>
                  <a:cubicBezTo>
                    <a:pt x="21600" y="19862"/>
                    <a:pt x="21123" y="21600"/>
                    <a:pt x="20534" y="21600"/>
                  </a:cubicBezTo>
                  <a:lnTo>
                    <a:pt x="1066" y="21600"/>
                  </a:lnTo>
                  <a:cubicBezTo>
                    <a:pt x="783" y="21600"/>
                    <a:pt x="512" y="21191"/>
                    <a:pt x="312" y="20463"/>
                  </a:cubicBezTo>
                  <a:cubicBezTo>
                    <a:pt x="112" y="19734"/>
                    <a:pt x="0" y="18747"/>
                    <a:pt x="0" y="17717"/>
                  </a:cubicBezTo>
                  <a:lnTo>
                    <a:pt x="0" y="3883"/>
                  </a:lnTo>
                  <a:cubicBezTo>
                    <a:pt x="0" y="2853"/>
                    <a:pt x="112" y="1866"/>
                    <a:pt x="312" y="1137"/>
                  </a:cubicBezTo>
                  <a:cubicBezTo>
                    <a:pt x="512" y="409"/>
                    <a:pt x="783" y="0"/>
                    <a:pt x="1066" y="0"/>
                  </a:cubicBezTo>
                  <a:close/>
                </a:path>
              </a:pathLst>
            </a:custGeom>
            <a:solidFill>
              <a:srgbClr val="D9D9D9"/>
            </a:solidFill>
            <a:ln w="12700" cap="flat">
              <a:noFill/>
              <a:miter lim="400000"/>
            </a:ln>
            <a:effectLst/>
          </p:spPr>
          <p:txBody>
            <a:bodyPr wrap="square" lIns="45719" tIns="45719" rIns="45719" bIns="45719" numCol="1" anchor="t">
              <a:noAutofit/>
            </a:bodyPr>
            <a:lstStyle/>
            <a:p>
              <a:pPr/>
            </a:p>
          </p:txBody>
        </p:sp>
        <p:sp>
          <p:nvSpPr>
            <p:cNvPr id="159" name="TextBox 25"/>
            <p:cNvSpPr txBox="1"/>
            <p:nvPr/>
          </p:nvSpPr>
          <p:spPr>
            <a:xfrm>
              <a:off x="10916057" y="282665"/>
              <a:ext cx="3084896" cy="3473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ctr">
                <a:lnSpc>
                  <a:spcPts val="2700"/>
                </a:lnSpc>
                <a:defRPr spc="175" sz="2500">
                  <a:solidFill>
                    <a:srgbClr val="0C907E"/>
                  </a:solidFill>
                  <a:latin typeface="Montserrat Semi-Bold Bold"/>
                  <a:ea typeface="Montserrat Semi-Bold Bold"/>
                  <a:cs typeface="Montserrat Semi-Bold Bold"/>
                  <a:sym typeface="Montserrat Semi-Bold Bold"/>
                </a:defRPr>
              </a:lvl1pPr>
            </a:lstStyle>
            <a:p>
              <a:pPr/>
              <a:r>
                <a:t>CAUSES</a:t>
              </a:r>
            </a:p>
          </p:txBody>
        </p:sp>
        <p:sp>
          <p:nvSpPr>
            <p:cNvPr id="160" name="TextBox 26"/>
            <p:cNvSpPr txBox="1"/>
            <p:nvPr/>
          </p:nvSpPr>
          <p:spPr>
            <a:xfrm>
              <a:off x="10370245" y="1191341"/>
              <a:ext cx="4176521" cy="189013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ctr">
                <a:lnSpc>
                  <a:spcPts val="3000"/>
                </a:lnSpc>
                <a:defRPr spc="153" sz="2100">
                  <a:latin typeface="Gotham"/>
                  <a:ea typeface="Gotham"/>
                  <a:cs typeface="Gotham"/>
                  <a:sym typeface="Gotham"/>
                </a:defRPr>
              </a:pPr>
              <a:r>
                <a:t>What are the factors that led to these people moving?</a:t>
              </a:r>
            </a:p>
            <a:p>
              <a:pPr algn="ctr">
                <a:lnSpc>
                  <a:spcPts val="3000"/>
                </a:lnSpc>
                <a:defRPr spc="153" sz="2100">
                  <a:latin typeface="Gotham"/>
                  <a:ea typeface="Gotham"/>
                  <a:cs typeface="Gotham"/>
                  <a:sym typeface="Gotham"/>
                </a:defRPr>
              </a:pPr>
            </a:p>
            <a:p>
              <a:pPr algn="ctr">
                <a:lnSpc>
                  <a:spcPts val="3000"/>
                </a:lnSpc>
                <a:defRPr spc="153" sz="2100">
                  <a:latin typeface="Gotham"/>
                  <a:ea typeface="Gotham"/>
                  <a:cs typeface="Gotham"/>
                  <a:sym typeface="Gotham"/>
                </a:defRPr>
              </a:pPr>
              <a:r>
                <a:t>How does this connect with our lives in Ireland?</a:t>
              </a:r>
            </a:p>
          </p:txBody>
        </p:sp>
      </p:grpSp>
      <p:sp>
        <p:nvSpPr>
          <p:cNvPr id="162" name="Freeform 28"/>
          <p:cNvSpPr/>
          <p:nvPr/>
        </p:nvSpPr>
        <p:spPr>
          <a:xfrm>
            <a:off x="1605848" y="5814497"/>
            <a:ext cx="4583936" cy="32045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9" y="0"/>
                </a:moveTo>
                <a:lnTo>
                  <a:pt x="20981" y="0"/>
                </a:lnTo>
                <a:cubicBezTo>
                  <a:pt x="21323" y="0"/>
                  <a:pt x="21600" y="397"/>
                  <a:pt x="21600" y="886"/>
                </a:cubicBezTo>
                <a:lnTo>
                  <a:pt x="21600" y="20714"/>
                </a:lnTo>
                <a:cubicBezTo>
                  <a:pt x="21600" y="20949"/>
                  <a:pt x="21535" y="21174"/>
                  <a:pt x="21419" y="21341"/>
                </a:cubicBezTo>
                <a:cubicBezTo>
                  <a:pt x="21302" y="21507"/>
                  <a:pt x="21145" y="21600"/>
                  <a:pt x="20981" y="21600"/>
                </a:cubicBezTo>
                <a:lnTo>
                  <a:pt x="619" y="21600"/>
                </a:lnTo>
                <a:cubicBezTo>
                  <a:pt x="455" y="21600"/>
                  <a:pt x="298" y="21507"/>
                  <a:pt x="181" y="21341"/>
                </a:cubicBezTo>
                <a:cubicBezTo>
                  <a:pt x="65" y="21174"/>
                  <a:pt x="0" y="20949"/>
                  <a:pt x="0" y="20714"/>
                </a:cubicBezTo>
                <a:lnTo>
                  <a:pt x="0" y="886"/>
                </a:lnTo>
                <a:cubicBezTo>
                  <a:pt x="0" y="651"/>
                  <a:pt x="65" y="426"/>
                  <a:pt x="181" y="259"/>
                </a:cubicBezTo>
                <a:cubicBezTo>
                  <a:pt x="298" y="93"/>
                  <a:pt x="455" y="0"/>
                  <a:pt x="619" y="0"/>
                </a:cubicBezTo>
                <a:close/>
              </a:path>
            </a:pathLst>
          </a:custGeom>
          <a:solidFill>
            <a:srgbClr val="FFFFFF"/>
          </a:solidFill>
          <a:ln w="12700">
            <a:miter lim="400000"/>
          </a:ln>
        </p:spPr>
        <p:txBody>
          <a:bodyPr lIns="45719" rIns="45719"/>
          <a:lstStyle/>
          <a:p>
            <a:pPr/>
          </a:p>
        </p:txBody>
      </p:sp>
      <p:sp>
        <p:nvSpPr>
          <p:cNvPr id="163" name="Freeform 31"/>
          <p:cNvSpPr/>
          <p:nvPr/>
        </p:nvSpPr>
        <p:spPr>
          <a:xfrm>
            <a:off x="6615724" y="5814497"/>
            <a:ext cx="4583936" cy="32045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9" y="0"/>
                </a:moveTo>
                <a:lnTo>
                  <a:pt x="20981" y="0"/>
                </a:lnTo>
                <a:cubicBezTo>
                  <a:pt x="21323" y="0"/>
                  <a:pt x="21600" y="397"/>
                  <a:pt x="21600" y="886"/>
                </a:cubicBezTo>
                <a:lnTo>
                  <a:pt x="21600" y="20714"/>
                </a:lnTo>
                <a:cubicBezTo>
                  <a:pt x="21600" y="20949"/>
                  <a:pt x="21535" y="21174"/>
                  <a:pt x="21419" y="21341"/>
                </a:cubicBezTo>
                <a:cubicBezTo>
                  <a:pt x="21302" y="21507"/>
                  <a:pt x="21145" y="21600"/>
                  <a:pt x="20981" y="21600"/>
                </a:cubicBezTo>
                <a:lnTo>
                  <a:pt x="619" y="21600"/>
                </a:lnTo>
                <a:cubicBezTo>
                  <a:pt x="455" y="21600"/>
                  <a:pt x="298" y="21507"/>
                  <a:pt x="181" y="21341"/>
                </a:cubicBezTo>
                <a:cubicBezTo>
                  <a:pt x="65" y="21174"/>
                  <a:pt x="0" y="20949"/>
                  <a:pt x="0" y="20714"/>
                </a:cubicBezTo>
                <a:lnTo>
                  <a:pt x="0" y="886"/>
                </a:lnTo>
                <a:cubicBezTo>
                  <a:pt x="0" y="651"/>
                  <a:pt x="65" y="426"/>
                  <a:pt x="181" y="259"/>
                </a:cubicBezTo>
                <a:cubicBezTo>
                  <a:pt x="298" y="93"/>
                  <a:pt x="455" y="0"/>
                  <a:pt x="619" y="0"/>
                </a:cubicBezTo>
                <a:close/>
              </a:path>
            </a:pathLst>
          </a:custGeom>
          <a:solidFill>
            <a:srgbClr val="FFFFFF"/>
          </a:solidFill>
          <a:ln w="12700">
            <a:miter lim="400000"/>
          </a:ln>
        </p:spPr>
        <p:txBody>
          <a:bodyPr lIns="45719" rIns="45719"/>
          <a:lstStyle/>
          <a:p>
            <a:pPr/>
          </a:p>
        </p:txBody>
      </p:sp>
      <p:sp>
        <p:nvSpPr>
          <p:cNvPr id="164" name="Freeform 34"/>
          <p:cNvSpPr/>
          <p:nvPr/>
        </p:nvSpPr>
        <p:spPr>
          <a:xfrm>
            <a:off x="2150952" y="5334872"/>
            <a:ext cx="3493730" cy="9592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6" y="0"/>
                </a:moveTo>
                <a:lnTo>
                  <a:pt x="20534" y="0"/>
                </a:lnTo>
                <a:cubicBezTo>
                  <a:pt x="20817" y="0"/>
                  <a:pt x="21088" y="409"/>
                  <a:pt x="21288" y="1137"/>
                </a:cubicBezTo>
                <a:cubicBezTo>
                  <a:pt x="21488" y="1866"/>
                  <a:pt x="21600" y="2853"/>
                  <a:pt x="21600" y="3883"/>
                </a:cubicBezTo>
                <a:lnTo>
                  <a:pt x="21600" y="17717"/>
                </a:lnTo>
                <a:cubicBezTo>
                  <a:pt x="21600" y="19862"/>
                  <a:pt x="21123" y="21600"/>
                  <a:pt x="20534" y="21600"/>
                </a:cubicBezTo>
                <a:lnTo>
                  <a:pt x="1066" y="21600"/>
                </a:lnTo>
                <a:cubicBezTo>
                  <a:pt x="783" y="21600"/>
                  <a:pt x="512" y="21191"/>
                  <a:pt x="312" y="20463"/>
                </a:cubicBezTo>
                <a:cubicBezTo>
                  <a:pt x="112" y="19734"/>
                  <a:pt x="0" y="18747"/>
                  <a:pt x="0" y="17717"/>
                </a:cubicBezTo>
                <a:lnTo>
                  <a:pt x="0" y="3883"/>
                </a:lnTo>
                <a:cubicBezTo>
                  <a:pt x="0" y="2853"/>
                  <a:pt x="112" y="1866"/>
                  <a:pt x="312" y="1137"/>
                </a:cubicBezTo>
                <a:cubicBezTo>
                  <a:pt x="512" y="409"/>
                  <a:pt x="783" y="0"/>
                  <a:pt x="1066" y="0"/>
                </a:cubicBezTo>
                <a:close/>
              </a:path>
            </a:pathLst>
          </a:custGeom>
          <a:solidFill>
            <a:srgbClr val="D9D9D9"/>
          </a:solidFill>
          <a:ln w="12700">
            <a:miter lim="400000"/>
          </a:ln>
        </p:spPr>
        <p:txBody>
          <a:bodyPr lIns="45719" rIns="45719"/>
          <a:lstStyle/>
          <a:p>
            <a:pPr/>
          </a:p>
        </p:txBody>
      </p:sp>
      <p:sp>
        <p:nvSpPr>
          <p:cNvPr id="165" name="Freeform 37"/>
          <p:cNvSpPr/>
          <p:nvPr/>
        </p:nvSpPr>
        <p:spPr>
          <a:xfrm>
            <a:off x="7160828" y="5334872"/>
            <a:ext cx="3493730" cy="9592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6" y="0"/>
                </a:moveTo>
                <a:lnTo>
                  <a:pt x="20534" y="0"/>
                </a:lnTo>
                <a:cubicBezTo>
                  <a:pt x="20817" y="0"/>
                  <a:pt x="21088" y="409"/>
                  <a:pt x="21288" y="1137"/>
                </a:cubicBezTo>
                <a:cubicBezTo>
                  <a:pt x="21488" y="1866"/>
                  <a:pt x="21600" y="2853"/>
                  <a:pt x="21600" y="3883"/>
                </a:cubicBezTo>
                <a:lnTo>
                  <a:pt x="21600" y="17717"/>
                </a:lnTo>
                <a:cubicBezTo>
                  <a:pt x="21600" y="19862"/>
                  <a:pt x="21123" y="21600"/>
                  <a:pt x="20534" y="21600"/>
                </a:cubicBezTo>
                <a:lnTo>
                  <a:pt x="1066" y="21600"/>
                </a:lnTo>
                <a:cubicBezTo>
                  <a:pt x="783" y="21600"/>
                  <a:pt x="512" y="21191"/>
                  <a:pt x="312" y="20463"/>
                </a:cubicBezTo>
                <a:cubicBezTo>
                  <a:pt x="112" y="19734"/>
                  <a:pt x="0" y="18747"/>
                  <a:pt x="0" y="17717"/>
                </a:cubicBezTo>
                <a:lnTo>
                  <a:pt x="0" y="3883"/>
                </a:lnTo>
                <a:cubicBezTo>
                  <a:pt x="0" y="2853"/>
                  <a:pt x="112" y="1866"/>
                  <a:pt x="312" y="1137"/>
                </a:cubicBezTo>
                <a:cubicBezTo>
                  <a:pt x="512" y="409"/>
                  <a:pt x="783" y="0"/>
                  <a:pt x="1066" y="0"/>
                </a:cubicBezTo>
                <a:close/>
              </a:path>
            </a:pathLst>
          </a:custGeom>
          <a:solidFill>
            <a:srgbClr val="D9D9D9"/>
          </a:solidFill>
          <a:ln w="12700">
            <a:miter lim="400000"/>
          </a:ln>
        </p:spPr>
        <p:txBody>
          <a:bodyPr lIns="45719" rIns="45719"/>
          <a:lstStyle/>
          <a:p>
            <a:pPr/>
          </a:p>
        </p:txBody>
      </p:sp>
      <p:sp>
        <p:nvSpPr>
          <p:cNvPr id="166" name="TextBox 39"/>
          <p:cNvSpPr txBox="1"/>
          <p:nvPr/>
        </p:nvSpPr>
        <p:spPr>
          <a:xfrm>
            <a:off x="2355368" y="5601153"/>
            <a:ext cx="3084897" cy="34734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2700"/>
              </a:lnSpc>
              <a:defRPr spc="175" sz="2500">
                <a:solidFill>
                  <a:srgbClr val="0C907E"/>
                </a:solidFill>
                <a:latin typeface="Montserrat Semi-Bold Bold"/>
                <a:ea typeface="Montserrat Semi-Bold Bold"/>
                <a:cs typeface="Montserrat Semi-Bold Bold"/>
                <a:sym typeface="Montserrat Semi-Bold Bold"/>
              </a:defRPr>
            </a:lvl1pPr>
          </a:lstStyle>
          <a:p>
            <a:pPr/>
            <a:r>
              <a:t>EQUALITY</a:t>
            </a:r>
          </a:p>
        </p:txBody>
      </p:sp>
      <p:sp>
        <p:nvSpPr>
          <p:cNvPr id="167" name="TextBox 40"/>
          <p:cNvSpPr txBox="1"/>
          <p:nvPr/>
        </p:nvSpPr>
        <p:spPr>
          <a:xfrm>
            <a:off x="7365244" y="5624683"/>
            <a:ext cx="3084897" cy="34733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2700"/>
              </a:lnSpc>
              <a:defRPr spc="175" sz="2500">
                <a:solidFill>
                  <a:srgbClr val="0C907E"/>
                </a:solidFill>
                <a:latin typeface="Montserrat Semi-Bold Bold"/>
                <a:ea typeface="Montserrat Semi-Bold Bold"/>
                <a:cs typeface="Montserrat Semi-Bold Bold"/>
                <a:sym typeface="Montserrat Semi-Bold Bold"/>
              </a:defRPr>
            </a:lvl1pPr>
          </a:lstStyle>
          <a:p>
            <a:pPr/>
            <a:r>
              <a:t>FUTURES</a:t>
            </a:r>
          </a:p>
        </p:txBody>
      </p:sp>
      <p:sp>
        <p:nvSpPr>
          <p:cNvPr id="168" name="TextBox 41"/>
          <p:cNvSpPr txBox="1"/>
          <p:nvPr/>
        </p:nvSpPr>
        <p:spPr>
          <a:xfrm>
            <a:off x="1867704" y="6606193"/>
            <a:ext cx="4176520" cy="150913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ctr">
              <a:lnSpc>
                <a:spcPts val="3000"/>
              </a:lnSpc>
              <a:defRPr spc="153" sz="2100">
                <a:latin typeface="Gotham"/>
                <a:ea typeface="Gotham"/>
                <a:cs typeface="Gotham"/>
                <a:sym typeface="Gotham"/>
              </a:defRPr>
            </a:pPr>
            <a:r>
              <a:t>What unfairness can you see in this situation?</a:t>
            </a:r>
          </a:p>
          <a:p>
            <a:pPr algn="ctr">
              <a:lnSpc>
                <a:spcPts val="3000"/>
              </a:lnSpc>
              <a:defRPr spc="153" sz="2100">
                <a:latin typeface="Gotham"/>
                <a:ea typeface="Gotham"/>
                <a:cs typeface="Gotham"/>
                <a:sym typeface="Gotham"/>
              </a:defRPr>
            </a:pPr>
          </a:p>
          <a:p>
            <a:pPr algn="ctr">
              <a:lnSpc>
                <a:spcPts val="3000"/>
              </a:lnSpc>
              <a:defRPr spc="153" sz="2100">
                <a:latin typeface="Gotham"/>
                <a:ea typeface="Gotham"/>
                <a:cs typeface="Gotham"/>
                <a:sym typeface="Gotham"/>
              </a:defRPr>
            </a:pPr>
            <a:r>
              <a:t>Why is it unfair?</a:t>
            </a:r>
          </a:p>
        </p:txBody>
      </p:sp>
      <p:sp>
        <p:nvSpPr>
          <p:cNvPr id="169" name="TextBox 42"/>
          <p:cNvSpPr txBox="1"/>
          <p:nvPr/>
        </p:nvSpPr>
        <p:spPr>
          <a:xfrm>
            <a:off x="6819431" y="6606193"/>
            <a:ext cx="4176521" cy="74713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3000"/>
              </a:lnSpc>
              <a:defRPr spc="153" sz="2100">
                <a:latin typeface="Gotham"/>
                <a:ea typeface="Gotham"/>
                <a:cs typeface="Gotham"/>
                <a:sym typeface="Gotham"/>
              </a:defRPr>
            </a:lvl1pPr>
          </a:lstStyle>
          <a:p>
            <a:pPr/>
            <a:r>
              <a:t>What are the possible futures for the people involved?</a:t>
            </a:r>
          </a:p>
        </p:txBody>
      </p:sp>
      <p:sp>
        <p:nvSpPr>
          <p:cNvPr id="170" name="Freeform 44"/>
          <p:cNvSpPr/>
          <p:nvPr/>
        </p:nvSpPr>
        <p:spPr>
          <a:xfrm>
            <a:off x="11772387" y="5814497"/>
            <a:ext cx="4583936" cy="32045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9" y="0"/>
                </a:moveTo>
                <a:lnTo>
                  <a:pt x="20981" y="0"/>
                </a:lnTo>
                <a:cubicBezTo>
                  <a:pt x="21323" y="0"/>
                  <a:pt x="21600" y="397"/>
                  <a:pt x="21600" y="886"/>
                </a:cubicBezTo>
                <a:lnTo>
                  <a:pt x="21600" y="20714"/>
                </a:lnTo>
                <a:cubicBezTo>
                  <a:pt x="21600" y="20949"/>
                  <a:pt x="21535" y="21174"/>
                  <a:pt x="21419" y="21341"/>
                </a:cubicBezTo>
                <a:cubicBezTo>
                  <a:pt x="21302" y="21507"/>
                  <a:pt x="21145" y="21600"/>
                  <a:pt x="20981" y="21600"/>
                </a:cubicBezTo>
                <a:lnTo>
                  <a:pt x="619" y="21600"/>
                </a:lnTo>
                <a:cubicBezTo>
                  <a:pt x="455" y="21600"/>
                  <a:pt x="298" y="21507"/>
                  <a:pt x="181" y="21341"/>
                </a:cubicBezTo>
                <a:cubicBezTo>
                  <a:pt x="65" y="21174"/>
                  <a:pt x="0" y="20949"/>
                  <a:pt x="0" y="20714"/>
                </a:cubicBezTo>
                <a:lnTo>
                  <a:pt x="0" y="886"/>
                </a:lnTo>
                <a:cubicBezTo>
                  <a:pt x="0" y="651"/>
                  <a:pt x="65" y="426"/>
                  <a:pt x="181" y="259"/>
                </a:cubicBezTo>
                <a:cubicBezTo>
                  <a:pt x="298" y="93"/>
                  <a:pt x="455" y="0"/>
                  <a:pt x="619" y="0"/>
                </a:cubicBezTo>
                <a:close/>
              </a:path>
            </a:pathLst>
          </a:custGeom>
          <a:solidFill>
            <a:srgbClr val="FFFFFF"/>
          </a:solidFill>
          <a:ln w="12700">
            <a:miter lim="400000"/>
          </a:ln>
        </p:spPr>
        <p:txBody>
          <a:bodyPr lIns="45719" rIns="45719"/>
          <a:lstStyle/>
          <a:p>
            <a:pPr/>
          </a:p>
        </p:txBody>
      </p:sp>
      <p:sp>
        <p:nvSpPr>
          <p:cNvPr id="171" name="Freeform 47"/>
          <p:cNvSpPr/>
          <p:nvPr/>
        </p:nvSpPr>
        <p:spPr>
          <a:xfrm>
            <a:off x="12317490" y="5334872"/>
            <a:ext cx="3493730" cy="9592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6" y="0"/>
                </a:moveTo>
                <a:lnTo>
                  <a:pt x="20534" y="0"/>
                </a:lnTo>
                <a:cubicBezTo>
                  <a:pt x="20817" y="0"/>
                  <a:pt x="21088" y="409"/>
                  <a:pt x="21288" y="1137"/>
                </a:cubicBezTo>
                <a:cubicBezTo>
                  <a:pt x="21488" y="1866"/>
                  <a:pt x="21600" y="2853"/>
                  <a:pt x="21600" y="3883"/>
                </a:cubicBezTo>
                <a:lnTo>
                  <a:pt x="21600" y="17717"/>
                </a:lnTo>
                <a:cubicBezTo>
                  <a:pt x="21600" y="19862"/>
                  <a:pt x="21123" y="21600"/>
                  <a:pt x="20534" y="21600"/>
                </a:cubicBezTo>
                <a:lnTo>
                  <a:pt x="1066" y="21600"/>
                </a:lnTo>
                <a:cubicBezTo>
                  <a:pt x="783" y="21600"/>
                  <a:pt x="512" y="21191"/>
                  <a:pt x="312" y="20463"/>
                </a:cubicBezTo>
                <a:cubicBezTo>
                  <a:pt x="112" y="19734"/>
                  <a:pt x="0" y="18747"/>
                  <a:pt x="0" y="17717"/>
                </a:cubicBezTo>
                <a:lnTo>
                  <a:pt x="0" y="3883"/>
                </a:lnTo>
                <a:cubicBezTo>
                  <a:pt x="0" y="2853"/>
                  <a:pt x="112" y="1866"/>
                  <a:pt x="312" y="1137"/>
                </a:cubicBezTo>
                <a:cubicBezTo>
                  <a:pt x="512" y="409"/>
                  <a:pt x="783" y="0"/>
                  <a:pt x="1066" y="0"/>
                </a:cubicBezTo>
                <a:close/>
              </a:path>
            </a:pathLst>
          </a:custGeom>
          <a:solidFill>
            <a:srgbClr val="D9D9D9"/>
          </a:solidFill>
          <a:ln w="12700">
            <a:miter lim="400000"/>
          </a:ln>
        </p:spPr>
        <p:txBody>
          <a:bodyPr lIns="45719" rIns="45719"/>
          <a:lstStyle/>
          <a:p>
            <a:pPr/>
          </a:p>
        </p:txBody>
      </p:sp>
      <p:sp>
        <p:nvSpPr>
          <p:cNvPr id="172" name="TextBox 49"/>
          <p:cNvSpPr txBox="1"/>
          <p:nvPr/>
        </p:nvSpPr>
        <p:spPr>
          <a:xfrm>
            <a:off x="12521906" y="5624683"/>
            <a:ext cx="3084897" cy="34733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2700"/>
              </a:lnSpc>
              <a:defRPr spc="175" sz="2500">
                <a:solidFill>
                  <a:srgbClr val="0C907E"/>
                </a:solidFill>
                <a:latin typeface="Montserrat Semi-Bold Bold"/>
                <a:ea typeface="Montserrat Semi-Bold Bold"/>
                <a:cs typeface="Montserrat Semi-Bold Bold"/>
                <a:sym typeface="Montserrat Semi-Bold Bold"/>
              </a:defRPr>
            </a:lvl1pPr>
          </a:lstStyle>
          <a:p>
            <a:pPr/>
            <a:r>
              <a:t>RESPONSES</a:t>
            </a:r>
          </a:p>
        </p:txBody>
      </p:sp>
      <p:sp>
        <p:nvSpPr>
          <p:cNvPr id="173" name="TextBox 50"/>
          <p:cNvSpPr txBox="1"/>
          <p:nvPr/>
        </p:nvSpPr>
        <p:spPr>
          <a:xfrm>
            <a:off x="11990234" y="6606193"/>
            <a:ext cx="4176521" cy="227113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ctr">
              <a:lnSpc>
                <a:spcPts val="3000"/>
              </a:lnSpc>
              <a:defRPr spc="153" sz="2100">
                <a:latin typeface="Gotham"/>
                <a:ea typeface="Gotham"/>
                <a:cs typeface="Gotham"/>
                <a:sym typeface="Gotham"/>
              </a:defRPr>
            </a:pPr>
            <a:r>
              <a:t>What are the possible responses we can take?</a:t>
            </a:r>
          </a:p>
          <a:p>
            <a:pPr algn="ctr">
              <a:lnSpc>
                <a:spcPts val="3000"/>
              </a:lnSpc>
              <a:defRPr spc="153" sz="2100">
                <a:latin typeface="Gotham"/>
                <a:ea typeface="Gotham"/>
                <a:cs typeface="Gotham"/>
                <a:sym typeface="Gotham"/>
              </a:defRPr>
            </a:pPr>
          </a:p>
          <a:p>
            <a:pPr algn="ctr">
              <a:lnSpc>
                <a:spcPts val="3000"/>
              </a:lnSpc>
              <a:defRPr spc="153" sz="2100">
                <a:latin typeface="Gotham"/>
                <a:ea typeface="Gotham"/>
                <a:cs typeface="Gotham"/>
                <a:sym typeface="Gotham"/>
              </a:defRPr>
            </a:pPr>
            <a:r>
              <a:t>To what extent do these responses solve the root causes of the problem?</a:t>
            </a:r>
          </a:p>
        </p:txBody>
      </p:sp>
      <p:sp>
        <p:nvSpPr>
          <p:cNvPr id="174" name="TextBox 51"/>
          <p:cNvSpPr txBox="1"/>
          <p:nvPr/>
        </p:nvSpPr>
        <p:spPr>
          <a:xfrm>
            <a:off x="8863769" y="9597793"/>
            <a:ext cx="8299133" cy="30657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ctr">
              <a:lnSpc>
                <a:spcPts val="2500"/>
              </a:lnSpc>
              <a:defRPr>
                <a:latin typeface="Montserrat Semi-Bold"/>
                <a:ea typeface="Montserrat Semi-Bold"/>
                <a:cs typeface="Montserrat Semi-Bold"/>
                <a:sym typeface="Montserrat Semi-Bold"/>
              </a:defRPr>
            </a:pPr>
            <a:r>
              <a:t>Questions adapted from </a:t>
            </a:r>
            <a:r>
              <a:rPr u="sng">
                <a:solidFill>
                  <a:srgbClr val="0000FF"/>
                </a:solidFill>
                <a:uFill>
                  <a:solidFill>
                    <a:srgbClr val="0000FF"/>
                  </a:solidFill>
                </a:uFill>
                <a:hlinkClick r:id="rId2" invalidUrl="" action="" tgtFrame="" tooltip="" history="1" highlightClick="0" endSnd="0"/>
              </a:rPr>
              <a:t>Worldwise Global Schools Teacher Handbook</a:t>
            </a:r>
          </a:p>
        </p:txBody>
      </p:sp>
      <p:pic>
        <p:nvPicPr>
          <p:cNvPr id="175" name="Picture 52" descr="Picture 52"/>
          <p:cNvPicPr>
            <a:picLocks noChangeAspect="1"/>
          </p:cNvPicPr>
          <p:nvPr/>
        </p:nvPicPr>
        <p:blipFill>
          <a:blip r:embed="rId3">
            <a:extLst/>
          </a:blip>
          <a:srcRect l="10063" t="12669" r="14363" b="15919"/>
          <a:stretch>
            <a:fillRect/>
          </a:stretch>
        </p:blipFill>
        <p:spPr>
          <a:xfrm>
            <a:off x="16107553" y="314396"/>
            <a:ext cx="1888274" cy="1831301"/>
          </a:xfrm>
          <a:prstGeom prst="rect">
            <a:avLst/>
          </a:prstGeom>
          <a:ln w="12700">
            <a:miter lim="400000"/>
          </a:ln>
        </p:spPr>
      </p:pic>
      <p:pic>
        <p:nvPicPr>
          <p:cNvPr id="176" name="5.png" descr="5.png"/>
          <p:cNvPicPr>
            <a:picLocks noChangeAspect="1"/>
          </p:cNvPicPr>
          <p:nvPr/>
        </p:nvPicPr>
        <p:blipFill>
          <a:blip r:embed="rId4">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80" name="Group 2"/>
          <p:cNvGrpSpPr/>
          <p:nvPr/>
        </p:nvGrpSpPr>
        <p:grpSpPr>
          <a:xfrm>
            <a:off x="4337299" y="308448"/>
            <a:ext cx="7113611" cy="5415235"/>
            <a:chOff x="0" y="0"/>
            <a:chExt cx="7113609" cy="5415234"/>
          </a:xfrm>
        </p:grpSpPr>
        <p:pic>
          <p:nvPicPr>
            <p:cNvPr id="178" name="Picture 3" descr="Picture 3"/>
            <p:cNvPicPr>
              <a:picLocks noChangeAspect="1"/>
            </p:cNvPicPr>
            <p:nvPr/>
          </p:nvPicPr>
          <p:blipFill>
            <a:blip r:embed="rId2">
              <a:extLst/>
            </a:blip>
            <a:stretch>
              <a:fillRect/>
            </a:stretch>
          </p:blipFill>
          <p:spPr>
            <a:xfrm flipH="1">
              <a:off x="0" y="0"/>
              <a:ext cx="7113610" cy="5415235"/>
            </a:xfrm>
            <a:prstGeom prst="rect">
              <a:avLst/>
            </a:prstGeom>
            <a:ln w="12700" cap="flat">
              <a:noFill/>
              <a:miter lim="400000"/>
            </a:ln>
            <a:effectLst/>
          </p:spPr>
        </p:pic>
        <p:sp>
          <p:nvSpPr>
            <p:cNvPr id="179" name="TextBox 4"/>
            <p:cNvSpPr txBox="1"/>
            <p:nvPr/>
          </p:nvSpPr>
          <p:spPr>
            <a:xfrm>
              <a:off x="719746" y="373681"/>
              <a:ext cx="5856307" cy="284657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ctr">
                <a:lnSpc>
                  <a:spcPts val="2500"/>
                </a:lnSpc>
                <a:defRPr>
                  <a:latin typeface="Gotham Bold"/>
                  <a:ea typeface="Gotham Bold"/>
                  <a:cs typeface="Gotham Bold"/>
                  <a:sym typeface="Gotham Bold"/>
                </a:defRPr>
              </a:pPr>
              <a:r>
                <a:t>Those driven from their homes by the climate crisis need to be welcomed, protected, promoted and integrated. They want to start over. To create a new future for their children, they need to be allowed to do so, and to be helped… Let us remove, one by one, those boulders that block the way of the displaced, what represses and sidelines them, prevents them from working and going to school, whatever renders them invisible and denies their dignity. </a:t>
              </a:r>
              <a:r>
                <a:rPr u="sng">
                  <a:solidFill>
                    <a:srgbClr val="0000FF"/>
                  </a:solidFill>
                  <a:uFill>
                    <a:solidFill>
                      <a:srgbClr val="0000FF"/>
                    </a:solidFill>
                  </a:uFill>
                  <a:hlinkClick r:id="rId3" invalidUrl="" action="" tgtFrame="" tooltip="" history="1" highlightClick="0" endSnd="0"/>
                </a:rPr>
                <a:t>Pope Francis</a:t>
              </a:r>
            </a:p>
          </p:txBody>
        </p:sp>
      </p:grpSp>
      <p:grpSp>
        <p:nvGrpSpPr>
          <p:cNvPr id="183" name="Group 5"/>
          <p:cNvGrpSpPr/>
          <p:nvPr/>
        </p:nvGrpSpPr>
        <p:grpSpPr>
          <a:xfrm>
            <a:off x="115795" y="5464476"/>
            <a:ext cx="7078277" cy="5388338"/>
            <a:chOff x="0" y="0"/>
            <a:chExt cx="7078275" cy="5388336"/>
          </a:xfrm>
        </p:grpSpPr>
        <p:pic>
          <p:nvPicPr>
            <p:cNvPr id="181" name="Picture 6" descr="Picture 6"/>
            <p:cNvPicPr>
              <a:picLocks noChangeAspect="1"/>
            </p:cNvPicPr>
            <p:nvPr/>
          </p:nvPicPr>
          <p:blipFill>
            <a:blip r:embed="rId4">
              <a:extLst/>
            </a:blip>
            <a:stretch>
              <a:fillRect/>
            </a:stretch>
          </p:blipFill>
          <p:spPr>
            <a:xfrm flipH="1">
              <a:off x="0" y="0"/>
              <a:ext cx="7078276" cy="5388337"/>
            </a:xfrm>
            <a:prstGeom prst="rect">
              <a:avLst/>
            </a:prstGeom>
            <a:ln w="12700" cap="flat">
              <a:noFill/>
              <a:miter lim="400000"/>
            </a:ln>
            <a:effectLst/>
          </p:spPr>
        </p:pic>
        <p:sp>
          <p:nvSpPr>
            <p:cNvPr id="182" name="TextBox 7"/>
            <p:cNvSpPr txBox="1"/>
            <p:nvPr/>
          </p:nvSpPr>
          <p:spPr>
            <a:xfrm>
              <a:off x="419534" y="447383"/>
              <a:ext cx="6239207" cy="252907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ctr">
                <a:lnSpc>
                  <a:spcPts val="2500"/>
                </a:lnSpc>
                <a:defRPr>
                  <a:latin typeface="Gotham Bold"/>
                  <a:ea typeface="Gotham Bold"/>
                  <a:cs typeface="Gotham Bold"/>
                  <a:sym typeface="Gotham Bold"/>
                </a:defRPr>
              </a:pPr>
              <a:r>
                <a:t>Voluntary migration is just one of a host of adaptation strategies in place to respond to environmental change, whether it is temporary, circular, seasonal or permanent… Migration need not be the strategy of last resort. Pre-emptive, voluntary migration, in fact, can be a part of the solution to adapt to the impacts of climate change, and to help reach the stated goals of the Paris Agreement: to address, avert, and minimise future displacement. </a:t>
              </a:r>
              <a:r>
                <a:rPr u="sng">
                  <a:solidFill>
                    <a:srgbClr val="0000FF"/>
                  </a:solidFill>
                  <a:uFill>
                    <a:solidFill>
                      <a:srgbClr val="0000FF"/>
                    </a:solidFill>
                  </a:uFill>
                  <a:hlinkClick r:id="rId5" invalidUrl="" action="" tgtFrame="" tooltip="" history="1" highlightClick="0" endSnd="0"/>
                </a:rPr>
                <a:t>Caroline Zickgraf</a:t>
              </a:r>
            </a:p>
          </p:txBody>
        </p:sp>
      </p:grpSp>
      <p:grpSp>
        <p:nvGrpSpPr>
          <p:cNvPr id="186" name="Group 8"/>
          <p:cNvGrpSpPr/>
          <p:nvPr/>
        </p:nvGrpSpPr>
        <p:grpSpPr>
          <a:xfrm>
            <a:off x="7194071" y="6047461"/>
            <a:ext cx="4796264" cy="3651156"/>
            <a:chOff x="0" y="0"/>
            <a:chExt cx="4796263" cy="3651155"/>
          </a:xfrm>
        </p:grpSpPr>
        <p:pic>
          <p:nvPicPr>
            <p:cNvPr id="184" name="Picture 9" descr="Picture 9"/>
            <p:cNvPicPr>
              <a:picLocks noChangeAspect="1"/>
            </p:cNvPicPr>
            <p:nvPr/>
          </p:nvPicPr>
          <p:blipFill>
            <a:blip r:embed="rId6">
              <a:extLst/>
            </a:blip>
            <a:stretch>
              <a:fillRect/>
            </a:stretch>
          </p:blipFill>
          <p:spPr>
            <a:xfrm>
              <a:off x="0" y="0"/>
              <a:ext cx="4796264" cy="3651156"/>
            </a:xfrm>
            <a:prstGeom prst="rect">
              <a:avLst/>
            </a:prstGeom>
            <a:ln w="12700" cap="flat">
              <a:noFill/>
              <a:miter lim="400000"/>
            </a:ln>
            <a:effectLst/>
          </p:spPr>
        </p:pic>
        <p:sp>
          <p:nvSpPr>
            <p:cNvPr id="185" name="TextBox 10"/>
            <p:cNvSpPr txBox="1"/>
            <p:nvPr/>
          </p:nvSpPr>
          <p:spPr>
            <a:xfrm>
              <a:off x="496155" y="475118"/>
              <a:ext cx="3841144" cy="1457956"/>
            </a:xfrm>
            <a:prstGeom prst="rect">
              <a:avLst/>
            </a:prstGeom>
            <a:solidFill>
              <a:srgbClr val="F2F2F2"/>
            </a:solid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ctr">
                <a:lnSpc>
                  <a:spcPts val="2900"/>
                </a:lnSpc>
                <a:defRPr sz="2000">
                  <a:latin typeface="Gotham Bold"/>
                  <a:ea typeface="Gotham Bold"/>
                  <a:cs typeface="Gotham Bold"/>
                  <a:sym typeface="Gotham Bold"/>
                </a:defRPr>
              </a:pPr>
              <a:r>
                <a:t>"Humanity is in crisis, and there is no exit from that crisis other than the solidarity of humans."  </a:t>
              </a:r>
              <a:r>
                <a:rPr u="sng">
                  <a:solidFill>
                    <a:srgbClr val="0000FF"/>
                  </a:solidFill>
                  <a:uFill>
                    <a:solidFill>
                      <a:srgbClr val="0000FF"/>
                    </a:solidFill>
                  </a:uFill>
                  <a:hlinkClick r:id="rId7" invalidUrl="" action="" tgtFrame="" tooltip="" history="1" highlightClick="0" endSnd="0"/>
                </a:rPr>
                <a:t>Zygmunt Bauman</a:t>
              </a:r>
            </a:p>
          </p:txBody>
        </p:sp>
      </p:grpSp>
      <p:grpSp>
        <p:nvGrpSpPr>
          <p:cNvPr id="189" name="Group 11"/>
          <p:cNvGrpSpPr/>
          <p:nvPr/>
        </p:nvGrpSpPr>
        <p:grpSpPr>
          <a:xfrm>
            <a:off x="11660947" y="6531102"/>
            <a:ext cx="5943397" cy="4524411"/>
            <a:chOff x="0" y="0"/>
            <a:chExt cx="5943396" cy="4524409"/>
          </a:xfrm>
        </p:grpSpPr>
        <p:pic>
          <p:nvPicPr>
            <p:cNvPr id="187" name="Picture 12" descr="Picture 12"/>
            <p:cNvPicPr>
              <a:picLocks noChangeAspect="1"/>
            </p:cNvPicPr>
            <p:nvPr/>
          </p:nvPicPr>
          <p:blipFill>
            <a:blip r:embed="rId2">
              <a:extLst/>
            </a:blip>
            <a:stretch>
              <a:fillRect/>
            </a:stretch>
          </p:blipFill>
          <p:spPr>
            <a:xfrm flipH="1">
              <a:off x="0" y="0"/>
              <a:ext cx="5943397" cy="4524410"/>
            </a:xfrm>
            <a:prstGeom prst="rect">
              <a:avLst/>
            </a:prstGeom>
            <a:ln w="12700" cap="flat">
              <a:noFill/>
              <a:miter lim="400000"/>
            </a:ln>
            <a:effectLst/>
          </p:spPr>
        </p:pic>
        <p:sp>
          <p:nvSpPr>
            <p:cNvPr id="188" name="TextBox 13"/>
            <p:cNvSpPr txBox="1"/>
            <p:nvPr/>
          </p:nvSpPr>
          <p:spPr>
            <a:xfrm>
              <a:off x="567611" y="502110"/>
              <a:ext cx="4806577" cy="189407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ctr">
                <a:lnSpc>
                  <a:spcPts val="2500"/>
                </a:lnSpc>
                <a:defRPr>
                  <a:latin typeface="Gotham Bold"/>
                  <a:ea typeface="Gotham Bold"/>
                  <a:cs typeface="Gotham Bold"/>
                  <a:sym typeface="Gotham Bold"/>
                </a:defRPr>
              </a:pPr>
              <a:r>
                <a:t>The “true threat to our common way of life does not come in the shape of refugees but lies in the dynamic of global capitalism,” [which can be overcome only through] “radical economic change that abolishes the conditions that create refugees”. </a:t>
              </a:r>
              <a:r>
                <a:rPr u="sng">
                  <a:solidFill>
                    <a:srgbClr val="0000FF"/>
                  </a:solidFill>
                  <a:uFill>
                    <a:solidFill>
                      <a:srgbClr val="0000FF"/>
                    </a:solidFill>
                  </a:uFill>
                  <a:hlinkClick r:id="rId8" invalidUrl="" action="" tgtFrame="" tooltip="" history="1" highlightClick="0" endSnd="0"/>
                </a:rPr>
                <a:t>Slavoj Zizek</a:t>
              </a:r>
            </a:p>
          </p:txBody>
        </p:sp>
      </p:grpSp>
      <p:grpSp>
        <p:nvGrpSpPr>
          <p:cNvPr id="192" name="Group 14"/>
          <p:cNvGrpSpPr/>
          <p:nvPr/>
        </p:nvGrpSpPr>
        <p:grpSpPr>
          <a:xfrm>
            <a:off x="11164791" y="1891657"/>
            <a:ext cx="6094510" cy="4639447"/>
            <a:chOff x="0" y="0"/>
            <a:chExt cx="6094509" cy="4639445"/>
          </a:xfrm>
        </p:grpSpPr>
        <p:pic>
          <p:nvPicPr>
            <p:cNvPr id="190" name="Picture 15" descr="Picture 15"/>
            <p:cNvPicPr>
              <a:picLocks noChangeAspect="1"/>
            </p:cNvPicPr>
            <p:nvPr/>
          </p:nvPicPr>
          <p:blipFill>
            <a:blip r:embed="rId4">
              <a:extLst/>
            </a:blip>
            <a:stretch>
              <a:fillRect/>
            </a:stretch>
          </p:blipFill>
          <p:spPr>
            <a:xfrm>
              <a:off x="0" y="0"/>
              <a:ext cx="6094510" cy="4639446"/>
            </a:xfrm>
            <a:prstGeom prst="rect">
              <a:avLst/>
            </a:prstGeom>
            <a:ln w="12700" cap="flat">
              <a:noFill/>
              <a:miter lim="400000"/>
            </a:ln>
            <a:effectLst/>
          </p:spPr>
        </p:pic>
        <p:sp>
          <p:nvSpPr>
            <p:cNvPr id="191" name="TextBox 16"/>
            <p:cNvSpPr txBox="1"/>
            <p:nvPr/>
          </p:nvSpPr>
          <p:spPr>
            <a:xfrm>
              <a:off x="613350" y="591783"/>
              <a:ext cx="5018920" cy="221157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ctr">
                <a:lnSpc>
                  <a:spcPts val="2500"/>
                </a:lnSpc>
                <a:defRPr>
                  <a:latin typeface="Gotham Bold"/>
                  <a:ea typeface="Gotham Bold"/>
                  <a:cs typeface="Gotham Bold"/>
                  <a:sym typeface="Gotham Bold"/>
                </a:defRPr>
              </a:pPr>
              <a:r>
                <a:t>Affluent countries have a responsibility to take refugees, and many of them can and should accept more than they do… Instead of simply sealing themselves off, affluent countries should [also] be giving much more support to less affluent countries that are supporting large numbers of refugees. </a:t>
              </a:r>
              <a:r>
                <a:rPr u="sng">
                  <a:solidFill>
                    <a:srgbClr val="0000FF"/>
                  </a:solidFill>
                  <a:uFill>
                    <a:solidFill>
                      <a:srgbClr val="0000FF"/>
                    </a:solidFill>
                  </a:uFill>
                  <a:hlinkClick r:id="rId9" invalidUrl="" action="" tgtFrame="" tooltip="" history="1" highlightClick="0" endSnd="0"/>
                </a:rPr>
                <a:t>Peter Singer</a:t>
              </a:r>
            </a:p>
          </p:txBody>
        </p:sp>
      </p:grpSp>
      <p:grpSp>
        <p:nvGrpSpPr>
          <p:cNvPr id="195" name="Group 17"/>
          <p:cNvGrpSpPr/>
          <p:nvPr/>
        </p:nvGrpSpPr>
        <p:grpSpPr>
          <a:xfrm>
            <a:off x="115795" y="2071380"/>
            <a:ext cx="4337301" cy="3301772"/>
            <a:chOff x="0" y="0"/>
            <a:chExt cx="4337299" cy="3301770"/>
          </a:xfrm>
        </p:grpSpPr>
        <p:pic>
          <p:nvPicPr>
            <p:cNvPr id="193" name="Picture 18" descr="Picture 18"/>
            <p:cNvPicPr>
              <a:picLocks noChangeAspect="1"/>
            </p:cNvPicPr>
            <p:nvPr/>
          </p:nvPicPr>
          <p:blipFill>
            <a:blip r:embed="rId6">
              <a:extLst/>
            </a:blip>
            <a:stretch>
              <a:fillRect/>
            </a:stretch>
          </p:blipFill>
          <p:spPr>
            <a:xfrm>
              <a:off x="0" y="0"/>
              <a:ext cx="4337300" cy="3301771"/>
            </a:xfrm>
            <a:prstGeom prst="rect">
              <a:avLst/>
            </a:prstGeom>
            <a:ln w="12700" cap="flat">
              <a:noFill/>
              <a:miter lim="400000"/>
            </a:ln>
            <a:effectLst/>
          </p:spPr>
        </p:pic>
        <p:sp>
          <p:nvSpPr>
            <p:cNvPr id="194" name="TextBox 19"/>
            <p:cNvSpPr txBox="1"/>
            <p:nvPr/>
          </p:nvSpPr>
          <p:spPr>
            <a:xfrm>
              <a:off x="424685" y="490736"/>
              <a:ext cx="3427261" cy="1259075"/>
            </a:xfrm>
            <a:prstGeom prst="rect">
              <a:avLst/>
            </a:prstGeom>
            <a:solidFill>
              <a:srgbClr val="F2F2F2"/>
            </a:solid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ctr">
                <a:lnSpc>
                  <a:spcPts val="2500"/>
                </a:lnSpc>
                <a:defRPr>
                  <a:latin typeface="Gotham Bold"/>
                  <a:ea typeface="Gotham Bold"/>
                  <a:cs typeface="Gotham Bold"/>
                  <a:sym typeface="Gotham Bold"/>
                </a:defRPr>
              </a:pPr>
              <a:r>
                <a:t>"Migration driven by climate change is a global issue that requires global collaboration." - </a:t>
              </a:r>
              <a:r>
                <a:rPr u="sng">
                  <a:solidFill>
                    <a:srgbClr val="0000FF"/>
                  </a:solidFill>
                  <a:uFill>
                    <a:solidFill>
                      <a:srgbClr val="0000FF"/>
                    </a:solidFill>
                  </a:uFill>
                  <a:hlinkClick r:id="rId10" invalidUrl="" action="" tgtFrame="" tooltip="" history="1" highlightClick="0" endSnd="0"/>
                </a:rPr>
                <a:t>Barack Obama</a:t>
              </a:r>
            </a:p>
          </p:txBody>
        </p:sp>
      </p:grpSp>
      <p:pic>
        <p:nvPicPr>
          <p:cNvPr id="196" name="Picture 20" descr="Picture 20"/>
          <p:cNvPicPr>
            <a:picLocks noChangeAspect="1"/>
          </p:cNvPicPr>
          <p:nvPr/>
        </p:nvPicPr>
        <p:blipFill>
          <a:blip r:embed="rId11">
            <a:extLst/>
          </a:blip>
          <a:stretch>
            <a:fillRect/>
          </a:stretch>
        </p:blipFill>
        <p:spPr>
          <a:xfrm>
            <a:off x="16172285" y="308448"/>
            <a:ext cx="1762933" cy="1762932"/>
          </a:xfrm>
          <a:prstGeom prst="rect">
            <a:avLst/>
          </a:prstGeom>
          <a:ln w="12700">
            <a:miter lim="400000"/>
          </a:ln>
        </p:spPr>
      </p:pic>
      <p:pic>
        <p:nvPicPr>
          <p:cNvPr id="197" name="6.png" descr="6.png"/>
          <p:cNvPicPr>
            <a:picLocks noChangeAspect="1"/>
          </p:cNvPicPr>
          <p:nvPr/>
        </p:nvPicPr>
        <p:blipFill>
          <a:blip r:embed="rId12">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AutoShape 2"/>
          <p:cNvSpPr/>
          <p:nvPr/>
        </p:nvSpPr>
        <p:spPr>
          <a:xfrm>
            <a:off x="3081802" y="3229953"/>
            <a:ext cx="1140577" cy="1"/>
          </a:xfrm>
          <a:prstGeom prst="line">
            <a:avLst/>
          </a:prstGeom>
          <a:ln w="76200">
            <a:solidFill>
              <a:srgbClr val="0C220F"/>
            </a:solidFill>
            <a:tailEnd type="oval"/>
          </a:ln>
        </p:spPr>
        <p:txBody>
          <a:bodyPr lIns="45719" rIns="45719"/>
          <a:lstStyle/>
          <a:p>
            <a:pPr/>
          </a:p>
        </p:txBody>
      </p:sp>
      <p:sp>
        <p:nvSpPr>
          <p:cNvPr id="200" name="AutoShape 3"/>
          <p:cNvSpPr/>
          <p:nvPr/>
        </p:nvSpPr>
        <p:spPr>
          <a:xfrm>
            <a:off x="3234626" y="5843587"/>
            <a:ext cx="1140577" cy="1"/>
          </a:xfrm>
          <a:prstGeom prst="line">
            <a:avLst/>
          </a:prstGeom>
          <a:ln w="76200">
            <a:solidFill>
              <a:srgbClr val="0C220F"/>
            </a:solidFill>
            <a:tailEnd type="oval"/>
          </a:ln>
        </p:spPr>
        <p:txBody>
          <a:bodyPr lIns="45719" rIns="45719"/>
          <a:lstStyle/>
          <a:p>
            <a:pPr/>
          </a:p>
        </p:txBody>
      </p:sp>
      <p:sp>
        <p:nvSpPr>
          <p:cNvPr id="201" name="AutoShape 4"/>
          <p:cNvSpPr/>
          <p:nvPr/>
        </p:nvSpPr>
        <p:spPr>
          <a:xfrm>
            <a:off x="3234626" y="8136819"/>
            <a:ext cx="1140577" cy="1"/>
          </a:xfrm>
          <a:prstGeom prst="line">
            <a:avLst/>
          </a:prstGeom>
          <a:ln w="76200">
            <a:solidFill>
              <a:srgbClr val="0C220F"/>
            </a:solidFill>
            <a:tailEnd type="oval"/>
          </a:ln>
        </p:spPr>
        <p:txBody>
          <a:bodyPr lIns="45719" rIns="45719"/>
          <a:lstStyle/>
          <a:p>
            <a:pPr/>
          </a:p>
        </p:txBody>
      </p:sp>
      <p:sp>
        <p:nvSpPr>
          <p:cNvPr id="202" name="TextBox 5"/>
          <p:cNvSpPr txBox="1"/>
          <p:nvPr/>
        </p:nvSpPr>
        <p:spPr>
          <a:xfrm>
            <a:off x="4706636" y="2601303"/>
            <a:ext cx="11733669" cy="129437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5100"/>
              </a:lnSpc>
              <a:defRPr sz="4400">
                <a:latin typeface="Gotham"/>
                <a:ea typeface="Gotham"/>
                <a:cs typeface="Gotham"/>
                <a:sym typeface="Gotham"/>
              </a:defRPr>
            </a:lvl1pPr>
          </a:lstStyle>
          <a:p>
            <a:pPr/>
            <a:r>
              <a:t>What have you learned about climate and migration?</a:t>
            </a:r>
          </a:p>
        </p:txBody>
      </p:sp>
      <p:sp>
        <p:nvSpPr>
          <p:cNvPr id="203" name="TextBox 6"/>
          <p:cNvSpPr txBox="1"/>
          <p:nvPr/>
        </p:nvSpPr>
        <p:spPr>
          <a:xfrm>
            <a:off x="1028700" y="885825"/>
            <a:ext cx="6463559" cy="127277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10400"/>
              </a:lnSpc>
              <a:defRPr sz="7400">
                <a:latin typeface="Montserrat Semi-Bold"/>
                <a:ea typeface="Montserrat Semi-Bold"/>
                <a:cs typeface="Montserrat Semi-Bold"/>
                <a:sym typeface="Montserrat Semi-Bold"/>
              </a:defRPr>
            </a:lvl1pPr>
          </a:lstStyle>
          <a:p>
            <a:pPr/>
            <a:r>
              <a:t>REFLECTION</a:t>
            </a:r>
          </a:p>
        </p:txBody>
      </p:sp>
      <p:sp>
        <p:nvSpPr>
          <p:cNvPr id="204" name="TextBox 7"/>
          <p:cNvSpPr txBox="1"/>
          <p:nvPr/>
        </p:nvSpPr>
        <p:spPr>
          <a:xfrm>
            <a:off x="4706636" y="5162550"/>
            <a:ext cx="11733669" cy="129437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5100"/>
              </a:lnSpc>
              <a:defRPr sz="4400">
                <a:latin typeface="Gotham"/>
                <a:ea typeface="Gotham"/>
                <a:cs typeface="Gotham"/>
                <a:sym typeface="Gotham"/>
              </a:defRPr>
            </a:lvl1pPr>
          </a:lstStyle>
          <a:p>
            <a:pPr/>
            <a:r>
              <a:t>How do you feel about migration? Have those feelings changed?</a:t>
            </a:r>
          </a:p>
        </p:txBody>
      </p:sp>
      <p:sp>
        <p:nvSpPr>
          <p:cNvPr id="205" name="TextBox 8"/>
          <p:cNvSpPr txBox="1"/>
          <p:nvPr/>
        </p:nvSpPr>
        <p:spPr>
          <a:xfrm>
            <a:off x="4706636" y="7817732"/>
            <a:ext cx="11733669" cy="64667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5100"/>
              </a:lnSpc>
              <a:defRPr sz="4400">
                <a:latin typeface="Gotham"/>
                <a:ea typeface="Gotham"/>
                <a:cs typeface="Gotham"/>
                <a:sym typeface="Gotham"/>
              </a:defRPr>
            </a:lvl1pPr>
          </a:lstStyle>
          <a:p>
            <a:pPr/>
            <a:r>
              <a:t>What will you do with this knowledge?</a:t>
            </a:r>
          </a:p>
        </p:txBody>
      </p:sp>
      <p:pic>
        <p:nvPicPr>
          <p:cNvPr id="206" name="Picture 9" descr="Picture 9"/>
          <p:cNvPicPr>
            <a:picLocks noChangeAspect="1"/>
          </p:cNvPicPr>
          <p:nvPr/>
        </p:nvPicPr>
        <p:blipFill>
          <a:blip r:embed="rId2">
            <a:extLst/>
          </a:blip>
          <a:srcRect l="25239" t="15188" r="26650" b="10222"/>
          <a:stretch>
            <a:fillRect/>
          </a:stretch>
        </p:blipFill>
        <p:spPr>
          <a:xfrm>
            <a:off x="1028700" y="2314318"/>
            <a:ext cx="1654448" cy="1444280"/>
          </a:xfrm>
          <a:prstGeom prst="rect">
            <a:avLst/>
          </a:prstGeom>
          <a:ln w="12700">
            <a:miter lim="400000"/>
          </a:ln>
        </p:spPr>
      </p:pic>
      <p:pic>
        <p:nvPicPr>
          <p:cNvPr id="207" name="Picture 10" descr="Picture 10"/>
          <p:cNvPicPr>
            <a:picLocks noChangeAspect="1"/>
          </p:cNvPicPr>
          <p:nvPr/>
        </p:nvPicPr>
        <p:blipFill>
          <a:blip r:embed="rId3">
            <a:extLst/>
          </a:blip>
          <a:srcRect l="19964" t="20942" r="20865" b="24713"/>
          <a:stretch>
            <a:fillRect/>
          </a:stretch>
        </p:blipFill>
        <p:spPr>
          <a:xfrm>
            <a:off x="1041399" y="4875565"/>
            <a:ext cx="1441566" cy="1323976"/>
          </a:xfrm>
          <a:prstGeom prst="rect">
            <a:avLst/>
          </a:prstGeom>
          <a:ln w="12700">
            <a:miter lim="400000"/>
          </a:ln>
        </p:spPr>
      </p:pic>
      <p:pic>
        <p:nvPicPr>
          <p:cNvPr id="208" name="Picture 11" descr="Picture 11"/>
          <p:cNvPicPr>
            <a:picLocks noChangeAspect="1"/>
          </p:cNvPicPr>
          <p:nvPr/>
        </p:nvPicPr>
        <p:blipFill>
          <a:blip r:embed="rId4">
            <a:extLst/>
          </a:blip>
          <a:srcRect l="11807" t="20285" r="11881" b="27440"/>
          <a:stretch>
            <a:fillRect/>
          </a:stretch>
        </p:blipFill>
        <p:spPr>
          <a:xfrm>
            <a:off x="1041399" y="7186611"/>
            <a:ext cx="1743058" cy="1288346"/>
          </a:xfrm>
          <a:prstGeom prst="rect">
            <a:avLst/>
          </a:prstGeom>
          <a:ln w="12700">
            <a:miter lim="400000"/>
          </a:ln>
        </p:spPr>
      </p:pic>
      <p:pic>
        <p:nvPicPr>
          <p:cNvPr id="209" name="Picture 12" descr="Picture 12"/>
          <p:cNvPicPr>
            <a:picLocks noChangeAspect="1"/>
          </p:cNvPicPr>
          <p:nvPr/>
        </p:nvPicPr>
        <p:blipFill>
          <a:blip r:embed="rId5">
            <a:extLst/>
          </a:blip>
          <a:stretch>
            <a:fillRect/>
          </a:stretch>
        </p:blipFill>
        <p:spPr>
          <a:xfrm>
            <a:off x="16172285" y="308448"/>
            <a:ext cx="1762933" cy="1762932"/>
          </a:xfrm>
          <a:prstGeom prst="rect">
            <a:avLst/>
          </a:prstGeom>
          <a:ln w="12700">
            <a:miter lim="400000"/>
          </a:ln>
        </p:spPr>
      </p:pic>
      <p:pic>
        <p:nvPicPr>
          <p:cNvPr id="210" name="7.png" descr="7.png"/>
          <p:cNvPicPr>
            <a:picLocks noChangeAspect="1"/>
          </p:cNvPicPr>
          <p:nvPr/>
        </p:nvPicPr>
        <p:blipFill>
          <a:blip r:embed="rId6">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12" name="Picture 2" descr="Picture 2"/>
          <p:cNvPicPr>
            <a:picLocks noChangeAspect="1"/>
          </p:cNvPicPr>
          <p:nvPr/>
        </p:nvPicPr>
        <p:blipFill>
          <a:blip r:embed="rId2">
            <a:extLst/>
          </a:blip>
          <a:srcRect l="875" t="0" r="4241" b="19892"/>
          <a:stretch>
            <a:fillRect/>
          </a:stretch>
        </p:blipFill>
        <p:spPr>
          <a:xfrm>
            <a:off x="0" y="-1"/>
            <a:ext cx="18288000" cy="10287002"/>
          </a:xfrm>
          <a:prstGeom prst="rect">
            <a:avLst/>
          </a:prstGeom>
          <a:ln w="12700">
            <a:miter lim="400000"/>
          </a:ln>
        </p:spPr>
      </p:pic>
      <p:sp>
        <p:nvSpPr>
          <p:cNvPr id="213" name="AutoShape 3"/>
          <p:cNvSpPr/>
          <p:nvPr/>
        </p:nvSpPr>
        <p:spPr>
          <a:xfrm>
            <a:off x="-210029" y="-595901"/>
            <a:ext cx="18498030" cy="10882901"/>
          </a:xfrm>
          <a:prstGeom prst="rect">
            <a:avLst/>
          </a:prstGeom>
          <a:solidFill>
            <a:srgbClr val="252827">
              <a:alpha val="69804"/>
            </a:srgbClr>
          </a:solidFill>
          <a:ln w="12700">
            <a:miter lim="400000"/>
          </a:ln>
        </p:spPr>
        <p:txBody>
          <a:bodyPr lIns="45719" rIns="45719"/>
          <a:lstStyle/>
          <a:p>
            <a:pPr/>
          </a:p>
        </p:txBody>
      </p:sp>
      <p:sp>
        <p:nvSpPr>
          <p:cNvPr id="214" name="TextBox 4"/>
          <p:cNvSpPr txBox="1"/>
          <p:nvPr/>
        </p:nvSpPr>
        <p:spPr>
          <a:xfrm>
            <a:off x="1852161" y="2678439"/>
            <a:ext cx="13637636" cy="508656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19900"/>
              </a:lnSpc>
              <a:defRPr spc="1294" sz="18400">
                <a:solidFill>
                  <a:srgbClr val="FFFFFF"/>
                </a:solidFill>
                <a:latin typeface="Oswald Bold"/>
                <a:ea typeface="Oswald Bold"/>
                <a:cs typeface="Oswald Bold"/>
                <a:sym typeface="Oswald Bold"/>
              </a:defRPr>
            </a:pPr>
            <a:r>
              <a:t>THANK</a:t>
            </a:r>
          </a:p>
          <a:p>
            <a:pPr>
              <a:lnSpc>
                <a:spcPts val="19900"/>
              </a:lnSpc>
              <a:defRPr spc="1294" sz="18400">
                <a:solidFill>
                  <a:srgbClr val="FFFFFF"/>
                </a:solidFill>
                <a:latin typeface="Oswald Bold"/>
                <a:ea typeface="Oswald Bold"/>
                <a:cs typeface="Oswald Bold"/>
                <a:sym typeface="Oswald Bold"/>
              </a:defRPr>
            </a:pPr>
            <a:r>
              <a:t>YOU</a:t>
            </a:r>
          </a:p>
        </p:txBody>
      </p:sp>
      <p:pic>
        <p:nvPicPr>
          <p:cNvPr id="215" name="Picture 5" descr="Picture 5"/>
          <p:cNvPicPr>
            <a:picLocks noChangeAspect="1"/>
          </p:cNvPicPr>
          <p:nvPr/>
        </p:nvPicPr>
        <p:blipFill>
          <a:blip r:embed="rId3">
            <a:extLst/>
          </a:blip>
          <a:stretch>
            <a:fillRect/>
          </a:stretch>
        </p:blipFill>
        <p:spPr>
          <a:xfrm>
            <a:off x="11240468" y="3018836"/>
            <a:ext cx="4249328" cy="4249328"/>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